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98" r:id="rId2"/>
    <p:sldId id="319" r:id="rId3"/>
    <p:sldId id="259" r:id="rId4"/>
    <p:sldId id="257" r:id="rId5"/>
    <p:sldId id="258" r:id="rId6"/>
    <p:sldId id="260" r:id="rId7"/>
    <p:sldId id="307" r:id="rId8"/>
    <p:sldId id="310" r:id="rId9"/>
    <p:sldId id="311" r:id="rId10"/>
    <p:sldId id="309" r:id="rId11"/>
    <p:sldId id="312" r:id="rId12"/>
    <p:sldId id="313" r:id="rId13"/>
    <p:sldId id="314" r:id="rId14"/>
    <p:sldId id="316" r:id="rId15"/>
    <p:sldId id="317" r:id="rId16"/>
    <p:sldId id="274" r:id="rId17"/>
    <p:sldId id="275" r:id="rId18"/>
    <p:sldId id="278" r:id="rId19"/>
    <p:sldId id="280" r:id="rId20"/>
    <p:sldId id="318" r:id="rId21"/>
    <p:sldId id="282" r:id="rId22"/>
    <p:sldId id="29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A36"/>
    <a:srgbClr val="FD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39" autoAdjust="0"/>
  </p:normalViewPr>
  <p:slideViewPr>
    <p:cSldViewPr snapToGrid="0">
      <p:cViewPr varScale="1">
        <p:scale>
          <a:sx n="79" d="100"/>
          <a:sy n="79" d="100"/>
        </p:scale>
        <p:origin x="82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860AFD-D51F-499C-A500-6F6E98526A5B}" type="datetimeFigureOut">
              <a:rPr lang="zh-CN" altLang="en-US" smtClean="0"/>
              <a:t>2022/1/5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7F1D3C-65DD-4585-BD2F-56E5F7BAA0CB}" type="slidenum">
              <a:rPr lang="zh-CN" altLang="en-US" smtClean="0"/>
              <a:t>‹#›</a:t>
            </a:fld>
            <a:endParaRPr lang="zh-CN" altLang="en-US"/>
          </a:p>
        </p:txBody>
      </p:sp>
    </p:spTree>
    <p:extLst>
      <p:ext uri="{BB962C8B-B14F-4D97-AF65-F5344CB8AC3E}">
        <p14:creationId xmlns:p14="http://schemas.microsoft.com/office/powerpoint/2010/main" val="311904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13</a:t>
            </a:fld>
            <a:endParaRPr lang="zh-CN" altLang="en-US"/>
          </a:p>
        </p:txBody>
      </p:sp>
    </p:spTree>
    <p:extLst>
      <p:ext uri="{BB962C8B-B14F-4D97-AF65-F5344CB8AC3E}">
        <p14:creationId xmlns:p14="http://schemas.microsoft.com/office/powerpoint/2010/main" val="303869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14</a:t>
            </a:fld>
            <a:endParaRPr lang="zh-CN" altLang="en-US"/>
          </a:p>
        </p:txBody>
      </p:sp>
    </p:spTree>
    <p:extLst>
      <p:ext uri="{BB962C8B-B14F-4D97-AF65-F5344CB8AC3E}">
        <p14:creationId xmlns:p14="http://schemas.microsoft.com/office/powerpoint/2010/main" val="423593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15</a:t>
            </a:fld>
            <a:endParaRPr lang="zh-CN" altLang="en-US"/>
          </a:p>
        </p:txBody>
      </p:sp>
    </p:spTree>
    <p:extLst>
      <p:ext uri="{BB962C8B-B14F-4D97-AF65-F5344CB8AC3E}">
        <p14:creationId xmlns:p14="http://schemas.microsoft.com/office/powerpoint/2010/main" val="10902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16</a:t>
            </a:fld>
            <a:endParaRPr lang="zh-CN" altLang="en-US"/>
          </a:p>
        </p:txBody>
      </p:sp>
    </p:spTree>
    <p:extLst>
      <p:ext uri="{BB962C8B-B14F-4D97-AF65-F5344CB8AC3E}">
        <p14:creationId xmlns:p14="http://schemas.microsoft.com/office/powerpoint/2010/main" val="3556131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17</a:t>
            </a:fld>
            <a:endParaRPr lang="zh-CN" altLang="en-US"/>
          </a:p>
        </p:txBody>
      </p:sp>
    </p:spTree>
    <p:extLst>
      <p:ext uri="{BB962C8B-B14F-4D97-AF65-F5344CB8AC3E}">
        <p14:creationId xmlns:p14="http://schemas.microsoft.com/office/powerpoint/2010/main" val="4106174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构建随机森林分类器</a:t>
            </a:r>
            <a:endParaRPr lang="en-US" altLang="zh-CN" dirty="0"/>
          </a:p>
          <a:p>
            <a:r>
              <a:rPr lang="en-US" altLang="zh-CN" dirty="0"/>
              <a:t>ACC=0.79%</a:t>
            </a:r>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18</a:t>
            </a:fld>
            <a:endParaRPr lang="zh-CN" altLang="en-US"/>
          </a:p>
        </p:txBody>
      </p:sp>
    </p:spTree>
    <p:extLst>
      <p:ext uri="{BB962C8B-B14F-4D97-AF65-F5344CB8AC3E}">
        <p14:creationId xmlns:p14="http://schemas.microsoft.com/office/powerpoint/2010/main" val="2053706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19</a:t>
            </a:fld>
            <a:endParaRPr lang="zh-CN" altLang="en-US"/>
          </a:p>
        </p:txBody>
      </p:sp>
    </p:spTree>
    <p:extLst>
      <p:ext uri="{BB962C8B-B14F-4D97-AF65-F5344CB8AC3E}">
        <p14:creationId xmlns:p14="http://schemas.microsoft.com/office/powerpoint/2010/main" val="2694536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20</a:t>
            </a:fld>
            <a:endParaRPr lang="zh-CN" altLang="en-US"/>
          </a:p>
        </p:txBody>
      </p:sp>
    </p:spTree>
    <p:extLst>
      <p:ext uri="{BB962C8B-B14F-4D97-AF65-F5344CB8AC3E}">
        <p14:creationId xmlns:p14="http://schemas.microsoft.com/office/powerpoint/2010/main" val="47221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21</a:t>
            </a:fld>
            <a:endParaRPr lang="zh-CN" altLang="en-US"/>
          </a:p>
        </p:txBody>
      </p:sp>
    </p:spTree>
    <p:extLst>
      <p:ext uri="{BB962C8B-B14F-4D97-AF65-F5344CB8AC3E}">
        <p14:creationId xmlns:p14="http://schemas.microsoft.com/office/powerpoint/2010/main" val="119513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02122"/>
                </a:solidFill>
                <a:effectLst/>
                <a:latin typeface="Arial" panose="020B0604020202020204" pitchFamily="34" charset="0"/>
              </a:rPr>
              <a:t>阿尔茨海默病会带给照护者社会上、心理上、生理上，和经济上极沉重的负担</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虽然阿尔茨海默病的病因不明，越来越多的研究表明</a:t>
            </a:r>
            <a:r>
              <a:rPr lang="zh-CN" altLang="en-US" sz="1200" b="1" dirty="0"/>
              <a:t>肠道菌群</a:t>
            </a:r>
            <a:r>
              <a:rPr lang="zh-CN" altLang="en-US" sz="1200" dirty="0"/>
              <a:t>与 </a:t>
            </a:r>
            <a:r>
              <a:rPr lang="en-US" altLang="zh-CN" sz="1200" dirty="0"/>
              <a:t>AD </a:t>
            </a:r>
            <a:r>
              <a:rPr lang="zh-CN" altLang="en-US" sz="1200" dirty="0"/>
              <a:t>的发生发展相关，微生物和中枢神经系统相互作用的假说也成为 </a:t>
            </a:r>
            <a:r>
              <a:rPr lang="en-US" altLang="zh-CN" sz="1200" dirty="0"/>
              <a:t>AD </a:t>
            </a:r>
            <a:r>
              <a:rPr lang="zh-CN" altLang="en-US" sz="1200" dirty="0"/>
              <a:t>发生的可能机制之一​！</a:t>
            </a:r>
            <a:endParaRPr lang="zh-CN" altLang="en-US" sz="1800" dirty="0"/>
          </a:p>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4</a:t>
            </a:fld>
            <a:endParaRPr lang="zh-CN" altLang="en-US"/>
          </a:p>
        </p:txBody>
      </p:sp>
    </p:spTree>
    <p:extLst>
      <p:ext uri="{BB962C8B-B14F-4D97-AF65-F5344CB8AC3E}">
        <p14:creationId xmlns:p14="http://schemas.microsoft.com/office/powerpoint/2010/main" val="117879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baseline="0" dirty="0">
                <a:solidFill>
                  <a:srgbClr val="7C7C7C"/>
                </a:solidFill>
                <a:latin typeface="等线" panose="02010600030101010101" pitchFamily="2" charset="-122"/>
                <a:ea typeface="等线" panose="02010600030101010101" pitchFamily="2" charset="-122"/>
              </a:rPr>
              <a:t>肠道不仅仅只是消化你吃进肚子的东西</a:t>
            </a:r>
          </a:p>
        </p:txBody>
      </p:sp>
      <p:sp>
        <p:nvSpPr>
          <p:cNvPr id="4" name="灯片编号占位符 3"/>
          <p:cNvSpPr>
            <a:spLocks noGrp="1"/>
          </p:cNvSpPr>
          <p:nvPr>
            <p:ph type="sldNum" sz="quarter" idx="5"/>
          </p:nvPr>
        </p:nvSpPr>
        <p:spPr/>
        <p:txBody>
          <a:bodyPr/>
          <a:lstStyle/>
          <a:p>
            <a:fld id="{1F7F1D3C-65DD-4585-BD2F-56E5F7BAA0CB}" type="slidenum">
              <a:rPr lang="zh-CN" altLang="en-US" smtClean="0"/>
              <a:t>5</a:t>
            </a:fld>
            <a:endParaRPr lang="zh-CN" altLang="en-US"/>
          </a:p>
        </p:txBody>
      </p:sp>
    </p:spTree>
    <p:extLst>
      <p:ext uri="{BB962C8B-B14F-4D97-AF65-F5344CB8AC3E}">
        <p14:creationId xmlns:p14="http://schemas.microsoft.com/office/powerpoint/2010/main" val="334350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7</a:t>
            </a:fld>
            <a:endParaRPr lang="zh-CN" altLang="en-US"/>
          </a:p>
        </p:txBody>
      </p:sp>
    </p:spTree>
    <p:extLst>
      <p:ext uri="{BB962C8B-B14F-4D97-AF65-F5344CB8AC3E}">
        <p14:creationId xmlns:p14="http://schemas.microsoft.com/office/powerpoint/2010/main" val="1641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8</a:t>
            </a:fld>
            <a:endParaRPr lang="zh-CN" altLang="en-US"/>
          </a:p>
        </p:txBody>
      </p:sp>
    </p:spTree>
    <p:extLst>
      <p:ext uri="{BB962C8B-B14F-4D97-AF65-F5344CB8AC3E}">
        <p14:creationId xmlns:p14="http://schemas.microsoft.com/office/powerpoint/2010/main" val="932332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10</a:t>
            </a:fld>
            <a:endParaRPr lang="zh-CN" altLang="en-US"/>
          </a:p>
        </p:txBody>
      </p:sp>
    </p:spTree>
    <p:extLst>
      <p:ext uri="{BB962C8B-B14F-4D97-AF65-F5344CB8AC3E}">
        <p14:creationId xmlns:p14="http://schemas.microsoft.com/office/powerpoint/2010/main" val="319636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7F1D3C-65DD-4585-BD2F-56E5F7BAA0CB}" type="slidenum">
              <a:rPr lang="zh-CN" altLang="en-US" smtClean="0"/>
              <a:t>11</a:t>
            </a:fld>
            <a:endParaRPr lang="zh-CN" altLang="en-US"/>
          </a:p>
        </p:txBody>
      </p:sp>
    </p:spTree>
    <p:extLst>
      <p:ext uri="{BB962C8B-B14F-4D97-AF65-F5344CB8AC3E}">
        <p14:creationId xmlns:p14="http://schemas.microsoft.com/office/powerpoint/2010/main" val="576692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61FF0-72ED-4B15-91C9-2FC317CC7DA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BE637A7-9C04-494C-9381-F74C664260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BDE100B-8A62-4664-AF56-95E24EC91B6B}"/>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5" name="页脚占位符 4">
            <a:extLst>
              <a:ext uri="{FF2B5EF4-FFF2-40B4-BE49-F238E27FC236}">
                <a16:creationId xmlns:a16="http://schemas.microsoft.com/office/drawing/2014/main" id="{EDEF2734-35F1-47FC-87A2-AD6FEF82A5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C1BC0A-E540-4056-9299-5BBEE9FB9311}"/>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3879875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FB0C2-C5C9-4889-8665-CC08D8BC55F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1BFA155-502A-4838-A83C-E0369367542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2428B2-EF3A-4DD6-AD35-8F9A49130D82}"/>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5" name="页脚占位符 4">
            <a:extLst>
              <a:ext uri="{FF2B5EF4-FFF2-40B4-BE49-F238E27FC236}">
                <a16:creationId xmlns:a16="http://schemas.microsoft.com/office/drawing/2014/main" id="{68BE1A33-F963-4A22-8088-53FEB0E3F1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563E2F-B5BB-4ED2-8070-373516510A4F}"/>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1284507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F5ADA7-A8E7-41FB-ACB7-1761993D16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CD6FC-B057-475F-B1ED-FA6A1E3D7AB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68B96C-27F6-4640-87FF-4389D87ABCCA}"/>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5" name="页脚占位符 4">
            <a:extLst>
              <a:ext uri="{FF2B5EF4-FFF2-40B4-BE49-F238E27FC236}">
                <a16:creationId xmlns:a16="http://schemas.microsoft.com/office/drawing/2014/main" id="{334610F9-FBFF-449C-BA0D-77151ED8B3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DD6DA-0289-478C-A022-6BFB09242B4A}"/>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363245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78BAE-390C-4504-BD69-511168D876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12BA16-114C-4E50-89D9-0652220F4CE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5D351-9BD0-4623-B1C8-9640A20E3A42}"/>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5" name="页脚占位符 4">
            <a:extLst>
              <a:ext uri="{FF2B5EF4-FFF2-40B4-BE49-F238E27FC236}">
                <a16:creationId xmlns:a16="http://schemas.microsoft.com/office/drawing/2014/main" id="{C5C7FA49-8BD9-4E9D-9721-A728C61626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039A9C-03FE-47E7-AFCF-ED00D6BDAFBE}"/>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47415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FAA97-28EC-40FB-8D9B-BC542145759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2F72D3-19F7-4587-8D49-196AA363F3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B4E5CB-AB22-48D9-9E5B-6EF80C34534A}"/>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5" name="页脚占位符 4">
            <a:extLst>
              <a:ext uri="{FF2B5EF4-FFF2-40B4-BE49-F238E27FC236}">
                <a16:creationId xmlns:a16="http://schemas.microsoft.com/office/drawing/2014/main" id="{8D02EF24-0AE6-4AB5-972E-370EEB71B2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C7D169-8537-44F4-B073-6C583E23D09A}"/>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4123610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02793-9739-4A85-AC2D-4E73E303AC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6262EBE-471C-4DB0-8627-09A2D380D8A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A860F81-2EE2-4F61-9BE3-9AAE3A06F49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4DC331D-4E05-42E6-9029-67E7802FBEAD}"/>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6" name="页脚占位符 5">
            <a:extLst>
              <a:ext uri="{FF2B5EF4-FFF2-40B4-BE49-F238E27FC236}">
                <a16:creationId xmlns:a16="http://schemas.microsoft.com/office/drawing/2014/main" id="{017D5151-F77B-4D0C-8690-31EEBC16F1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721D23-9185-4307-8A62-7D0989ECDF52}"/>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929861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CF224-8131-4244-9B6F-753B7C85041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EB55D5-0699-4C33-BD07-740F3754BA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DED0C7-9F37-487B-A8CF-D6F6BC57CD7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CB9F26-F0EE-4F79-8D10-C3C30116F2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2D94DB-F200-4F21-884F-08D30682B4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0F89441-BEF1-45A6-8B2D-07686DF25F67}"/>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8" name="页脚占位符 7">
            <a:extLst>
              <a:ext uri="{FF2B5EF4-FFF2-40B4-BE49-F238E27FC236}">
                <a16:creationId xmlns:a16="http://schemas.microsoft.com/office/drawing/2014/main" id="{7435BCE1-5AAA-4C85-BF3F-1EF66E84AB2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B967850-CC4A-400F-AA3E-02CF465B50D8}"/>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400636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7F487-5808-443F-8E70-FDA79FFB28D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4468916-F98E-4C6E-8809-3EF3D7048FEA}"/>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2C1B5051-990D-4C00-B662-C45D08A5C25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C71A0DD-39C2-40D5-AB3A-38689C28A12E}"/>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1969663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ADC8433-AB22-4F44-92B0-9A8B8F439675}"/>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3" name="页脚占位符 2">
            <a:extLst>
              <a:ext uri="{FF2B5EF4-FFF2-40B4-BE49-F238E27FC236}">
                <a16:creationId xmlns:a16="http://schemas.microsoft.com/office/drawing/2014/main" id="{4296ECE0-6EDA-484F-B39A-D628CB94FF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F95751-565C-4DEA-9B4A-4E3812B2A514}"/>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717350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740ABB-8A64-4FBE-99B3-38617936BA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D3F15E8-CE57-48C3-87CB-67D9A300EB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08BE7F-1447-4149-98E3-20EDBE948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1F796F-96B1-4012-B328-4879D6E890D9}"/>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6" name="页脚占位符 5">
            <a:extLst>
              <a:ext uri="{FF2B5EF4-FFF2-40B4-BE49-F238E27FC236}">
                <a16:creationId xmlns:a16="http://schemas.microsoft.com/office/drawing/2014/main" id="{36C69CFA-D25E-490C-B19B-B73BEFD09C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74A376-8317-447A-840D-2BF5FAEECDBB}"/>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269897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6272A-591F-44D5-A3F6-9A8DBC020F2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3571BD-6A94-4E94-87DD-BD0F82D85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58D22F2-259D-46D1-8764-33BD8528A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F14E49-A6D4-4D10-BEB1-D07B33E1BE88}"/>
              </a:ext>
            </a:extLst>
          </p:cNvPr>
          <p:cNvSpPr>
            <a:spLocks noGrp="1"/>
          </p:cNvSpPr>
          <p:nvPr>
            <p:ph type="dt" sz="half" idx="10"/>
          </p:nvPr>
        </p:nvSpPr>
        <p:spPr/>
        <p:txBody>
          <a:bodyPr/>
          <a:lstStyle/>
          <a:p>
            <a:fld id="{BA015A98-8AAE-4567-98E3-5EF1ECDFCFC3}" type="datetimeFigureOut">
              <a:rPr lang="zh-CN" altLang="en-US" smtClean="0"/>
              <a:t>2022/1/5</a:t>
            </a:fld>
            <a:endParaRPr lang="zh-CN" altLang="en-US"/>
          </a:p>
        </p:txBody>
      </p:sp>
      <p:sp>
        <p:nvSpPr>
          <p:cNvPr id="6" name="页脚占位符 5">
            <a:extLst>
              <a:ext uri="{FF2B5EF4-FFF2-40B4-BE49-F238E27FC236}">
                <a16:creationId xmlns:a16="http://schemas.microsoft.com/office/drawing/2014/main" id="{EF7254ED-7652-4512-8109-DC91F3B790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76BCB6-7F58-42D0-9049-4C686B2C890F}"/>
              </a:ext>
            </a:extLst>
          </p:cNvPr>
          <p:cNvSpPr>
            <a:spLocks noGrp="1"/>
          </p:cNvSpPr>
          <p:nvPr>
            <p:ph type="sldNum" sz="quarter" idx="12"/>
          </p:nvPr>
        </p:nvSpPr>
        <p:spPr/>
        <p:txBody>
          <a:body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2050734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2471BCA-12EB-465D-84AD-D58FCAC741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8BF17E-FC05-4551-B17E-21592FB344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4C4342-E487-4047-A6A3-E36F5F350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015A98-8AAE-4567-98E3-5EF1ECDFCFC3}" type="datetimeFigureOut">
              <a:rPr lang="zh-CN" altLang="en-US" smtClean="0"/>
              <a:t>2022/1/5</a:t>
            </a:fld>
            <a:endParaRPr lang="zh-CN" altLang="en-US"/>
          </a:p>
        </p:txBody>
      </p:sp>
      <p:sp>
        <p:nvSpPr>
          <p:cNvPr id="5" name="页脚占位符 4">
            <a:extLst>
              <a:ext uri="{FF2B5EF4-FFF2-40B4-BE49-F238E27FC236}">
                <a16:creationId xmlns:a16="http://schemas.microsoft.com/office/drawing/2014/main" id="{FACF7E21-2D3E-4B10-AB71-84C8FFA1AA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C9CE0D7-27AD-483F-A4A5-67934358D6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B391A1-180B-473E-BA9C-BB0158BB776D}" type="slidenum">
              <a:rPr lang="zh-CN" altLang="en-US" smtClean="0"/>
              <a:t>‹#›</a:t>
            </a:fld>
            <a:endParaRPr lang="zh-CN" altLang="en-US"/>
          </a:p>
        </p:txBody>
      </p:sp>
    </p:spTree>
    <p:extLst>
      <p:ext uri="{BB962C8B-B14F-4D97-AF65-F5344CB8AC3E}">
        <p14:creationId xmlns:p14="http://schemas.microsoft.com/office/powerpoint/2010/main" val="3040397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3.sv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9.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p:cNvSpPr/>
          <p:nvPr/>
        </p:nvSpPr>
        <p:spPr>
          <a:xfrm>
            <a:off x="1" y="1440678"/>
            <a:ext cx="12192000" cy="28075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9" name="矩形 98"/>
          <p:cNvSpPr/>
          <p:nvPr/>
        </p:nvSpPr>
        <p:spPr>
          <a:xfrm>
            <a:off x="-1" y="1564154"/>
            <a:ext cx="12192000" cy="3212140"/>
          </a:xfrm>
          <a:prstGeom prst="rect">
            <a:avLst/>
          </a:prstGeom>
          <a:solidFill>
            <a:srgbClr val="202A36"/>
          </a:solidFill>
          <a:ln>
            <a:noFill/>
          </a:ln>
          <a:effectLst>
            <a:outerShdw blurRad="1651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32" name="TextBox 7"/>
          <p:cNvSpPr>
            <a:spLocks noChangeArrowheads="1"/>
          </p:cNvSpPr>
          <p:nvPr/>
        </p:nvSpPr>
        <p:spPr bwMode="auto">
          <a:xfrm>
            <a:off x="1421786" y="2567106"/>
            <a:ext cx="9348426"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3599" b="1" dirty="0">
                <a:solidFill>
                  <a:schemeClr val="bg1"/>
                </a:solidFill>
                <a:latin typeface="+mj-ea"/>
              </a:rPr>
              <a:t>阿尔茨海默症患者肠道菌群</a:t>
            </a:r>
            <a:r>
              <a:rPr lang="en-US" altLang="zh-CN" sz="3599" b="1" dirty="0">
                <a:solidFill>
                  <a:schemeClr val="bg1"/>
                </a:solidFill>
                <a:latin typeface="+mj-ea"/>
              </a:rPr>
              <a:t>16S </a:t>
            </a:r>
            <a:r>
              <a:rPr lang="zh-CN" altLang="en-US" sz="3599" b="1" dirty="0">
                <a:solidFill>
                  <a:schemeClr val="bg1"/>
                </a:solidFill>
                <a:latin typeface="+mj-ea"/>
              </a:rPr>
              <a:t>测序数据分析</a:t>
            </a:r>
            <a:endParaRPr lang="en-US" altLang="zh-CN" sz="3199" dirty="0">
              <a:solidFill>
                <a:schemeClr val="bg1"/>
              </a:solidFill>
              <a:latin typeface="+mj-ea"/>
            </a:endParaRPr>
          </a:p>
        </p:txBody>
      </p:sp>
      <p:sp>
        <p:nvSpPr>
          <p:cNvPr id="136" name="矩形 3"/>
          <p:cNvSpPr>
            <a:spLocks noChangeArrowheads="1"/>
          </p:cNvSpPr>
          <p:nvPr/>
        </p:nvSpPr>
        <p:spPr bwMode="auto">
          <a:xfrm>
            <a:off x="5119475" y="4267933"/>
            <a:ext cx="1953048" cy="31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5" tIns="34278" rIns="68555" bIns="34278">
            <a:spAutoFit/>
          </a:bodyPr>
          <a:lstStyle/>
          <a:p>
            <a:pPr>
              <a:spcBef>
                <a:spcPct val="0"/>
              </a:spcBef>
              <a:buFont typeface="Arial" charset="0"/>
              <a:buNone/>
            </a:pPr>
            <a:r>
              <a:rPr lang="zh-CN" altLang="en-US"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答辩人：</a:t>
            </a:r>
            <a:r>
              <a:rPr lang="en-US" altLang="zh-CN"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Achuan-2</a:t>
            </a:r>
            <a:endParaRPr lang="zh-CN" altLang="en-US"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B4A1030B-CAC7-4BE1-85F6-3D47C96587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3743" y="-81217"/>
            <a:ext cx="1834985" cy="1645371"/>
          </a:xfrm>
          <a:prstGeom prst="rect">
            <a:avLst/>
          </a:prstGeom>
        </p:spPr>
      </p:pic>
      <p:sp>
        <p:nvSpPr>
          <p:cNvPr id="64" name="文本框 63">
            <a:extLst>
              <a:ext uri="{FF2B5EF4-FFF2-40B4-BE49-F238E27FC236}">
                <a16:creationId xmlns:a16="http://schemas.microsoft.com/office/drawing/2014/main" id="{B4D29A4C-DEA7-4944-BC39-2F9EF23380AC}"/>
              </a:ext>
            </a:extLst>
          </p:cNvPr>
          <p:cNvSpPr txBox="1"/>
          <p:nvPr/>
        </p:nvSpPr>
        <p:spPr>
          <a:xfrm>
            <a:off x="4826865" y="5581957"/>
            <a:ext cx="2538270" cy="376394"/>
          </a:xfrm>
          <a:prstGeom prst="rect">
            <a:avLst/>
          </a:prstGeom>
          <a:noFill/>
        </p:spPr>
        <p:txBody>
          <a:bodyPr wrap="square">
            <a:spAutoFit/>
          </a:bodyPr>
          <a:lstStyle/>
          <a:p>
            <a:r>
              <a:rPr lang="zh-CN" altLang="en-US" sz="1799" dirty="0"/>
              <a:t>答辩时间：</a:t>
            </a:r>
            <a:r>
              <a:rPr lang="en-US" altLang="zh-CN" sz="1799" dirty="0"/>
              <a:t>2022.xx.xxx</a:t>
            </a:r>
            <a:endParaRPr lang="zh-CN" altLang="en-US" sz="1799" dirty="0"/>
          </a:p>
        </p:txBody>
      </p:sp>
      <p:pic>
        <p:nvPicPr>
          <p:cNvPr id="8" name="图片 7">
            <a:extLst>
              <a:ext uri="{FF2B5EF4-FFF2-40B4-BE49-F238E27FC236}">
                <a16:creationId xmlns:a16="http://schemas.microsoft.com/office/drawing/2014/main" id="{881DD6B0-DFC9-4659-A968-4A4CF1C8C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9863" y="893"/>
            <a:ext cx="1625332" cy="1331723"/>
          </a:xfrm>
          <a:prstGeom prst="rect">
            <a:avLst/>
          </a:prstGeom>
        </p:spPr>
      </p:pic>
    </p:spTree>
    <p:extLst>
      <p:ext uri="{BB962C8B-B14F-4D97-AF65-F5344CB8AC3E}">
        <p14:creationId xmlns:p14="http://schemas.microsoft.com/office/powerpoint/2010/main" val="1259853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 name="矩形 2047">
            <a:extLst>
              <a:ext uri="{FF2B5EF4-FFF2-40B4-BE49-F238E27FC236}">
                <a16:creationId xmlns:a16="http://schemas.microsoft.com/office/drawing/2014/main" id="{B1180B99-560D-44BB-97D1-E492C1093790}"/>
              </a:ext>
            </a:extLst>
          </p:cNvPr>
          <p:cNvSpPr/>
          <p:nvPr/>
        </p:nvSpPr>
        <p:spPr>
          <a:xfrm>
            <a:off x="6531936" y="2439757"/>
            <a:ext cx="4983126" cy="38965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72DED69-EE03-4817-86A1-DCC04A67FE54}"/>
              </a:ext>
            </a:extLst>
          </p:cNvPr>
          <p:cNvSpPr txBox="1"/>
          <p:nvPr/>
        </p:nvSpPr>
        <p:spPr>
          <a:xfrm>
            <a:off x="341128" y="1749638"/>
            <a:ext cx="5907272" cy="369331"/>
          </a:xfrm>
          <a:prstGeom prst="rect">
            <a:avLst/>
          </a:prstGeom>
          <a:solidFill>
            <a:srgbClr val="202A36"/>
          </a:solidFill>
          <a:ln>
            <a:solidFill>
              <a:srgbClr val="202A36"/>
            </a:solidFill>
          </a:ln>
        </p:spPr>
        <p:txBody>
          <a:bodyPr wrap="square">
            <a:spAutoFit/>
          </a:bodyPr>
          <a:lstStyle/>
          <a:p>
            <a:r>
              <a:rPr lang="zh-CN" altLang="en-US" sz="1800" b="1" dirty="0">
                <a:solidFill>
                  <a:schemeClr val="bg1"/>
                </a:solidFill>
              </a:rPr>
              <a:t>​</a:t>
            </a:r>
            <a:r>
              <a:rPr lang="en-US" altLang="zh-CN" sz="1800" b="1" dirty="0">
                <a:solidFill>
                  <a:schemeClr val="bg1"/>
                </a:solidFill>
              </a:rPr>
              <a:t>QIIME2</a:t>
            </a:r>
            <a:r>
              <a:rPr lang="zh-CN" altLang="en-US" sz="1800" dirty="0">
                <a:solidFill>
                  <a:schemeClr val="bg1"/>
                </a:solidFill>
              </a:rPr>
              <a:t>（</a:t>
            </a:r>
            <a:r>
              <a:rPr lang="en-US" altLang="zh-CN" sz="1800" dirty="0">
                <a:solidFill>
                  <a:schemeClr val="bg1"/>
                </a:solidFill>
              </a:rPr>
              <a:t>https://qiime2.org/</a:t>
            </a:r>
            <a:r>
              <a:rPr lang="zh-CN" altLang="en-US" sz="1800" dirty="0">
                <a:solidFill>
                  <a:schemeClr val="bg1"/>
                </a:solidFill>
              </a:rPr>
              <a:t>）</a:t>
            </a:r>
            <a:endParaRPr lang="zh-CN" altLang="en-US" dirty="0">
              <a:solidFill>
                <a:schemeClr val="bg1"/>
              </a:solidFill>
            </a:endParaRPr>
          </a:p>
        </p:txBody>
      </p:sp>
      <p:sp>
        <p:nvSpPr>
          <p:cNvPr id="20" name="文本框 19">
            <a:extLst>
              <a:ext uri="{FF2B5EF4-FFF2-40B4-BE49-F238E27FC236}">
                <a16:creationId xmlns:a16="http://schemas.microsoft.com/office/drawing/2014/main" id="{FDAC3418-28F3-4CD6-8DA2-1620D1526896}"/>
              </a:ext>
            </a:extLst>
          </p:cNvPr>
          <p:cNvSpPr txBox="1"/>
          <p:nvPr/>
        </p:nvSpPr>
        <p:spPr>
          <a:xfrm>
            <a:off x="6553200" y="1749637"/>
            <a:ext cx="4904268" cy="369331"/>
          </a:xfrm>
          <a:prstGeom prst="rect">
            <a:avLst/>
          </a:prstGeom>
          <a:solidFill>
            <a:srgbClr val="202A36"/>
          </a:solidFill>
        </p:spPr>
        <p:txBody>
          <a:bodyPr wrap="square">
            <a:spAutoFit/>
          </a:bodyPr>
          <a:lstStyle/>
          <a:p>
            <a:r>
              <a:rPr lang="en-US" altLang="zh-CN" sz="1800" b="1" dirty="0">
                <a:solidFill>
                  <a:schemeClr val="bg1"/>
                </a:solidFill>
              </a:rPr>
              <a:t>R </a:t>
            </a:r>
            <a:r>
              <a:rPr lang="zh-CN" altLang="en-US" sz="1800" b="1" dirty="0">
                <a:solidFill>
                  <a:schemeClr val="bg1"/>
                </a:solidFill>
              </a:rPr>
              <a:t>语言</a:t>
            </a:r>
            <a:r>
              <a:rPr lang="zh-CN" altLang="en-US" sz="1800" dirty="0">
                <a:solidFill>
                  <a:schemeClr val="bg1"/>
                </a:solidFill>
              </a:rPr>
              <a:t>（</a:t>
            </a:r>
            <a:r>
              <a:rPr lang="en-US" altLang="zh-CN" sz="1800" dirty="0">
                <a:solidFill>
                  <a:schemeClr val="bg1"/>
                </a:solidFill>
              </a:rPr>
              <a:t>https://www.r-project.org/</a:t>
            </a:r>
            <a:r>
              <a:rPr lang="zh-CN" altLang="en-US" sz="1800" dirty="0">
                <a:solidFill>
                  <a:schemeClr val="bg1"/>
                </a:solidFill>
              </a:rPr>
              <a:t>）</a:t>
            </a:r>
            <a:endParaRPr lang="zh-CN" altLang="en-US" dirty="0">
              <a:solidFill>
                <a:schemeClr val="bg1"/>
              </a:solidFill>
            </a:endParaRPr>
          </a:p>
        </p:txBody>
      </p:sp>
      <p:sp>
        <p:nvSpPr>
          <p:cNvPr id="22" name="文本框 21">
            <a:extLst>
              <a:ext uri="{FF2B5EF4-FFF2-40B4-BE49-F238E27FC236}">
                <a16:creationId xmlns:a16="http://schemas.microsoft.com/office/drawing/2014/main" id="{FB0B481A-40C0-48F4-AFBE-7FD0997E4E3B}"/>
              </a:ext>
            </a:extLst>
          </p:cNvPr>
          <p:cNvSpPr txBox="1"/>
          <p:nvPr/>
        </p:nvSpPr>
        <p:spPr>
          <a:xfrm>
            <a:off x="6553200" y="2220447"/>
            <a:ext cx="4983126" cy="2862322"/>
          </a:xfrm>
          <a:prstGeom prst="rect">
            <a:avLst/>
          </a:prstGeom>
          <a:noFill/>
          <a:ln>
            <a:solidFill>
              <a:schemeClr val="bg1"/>
            </a:solidFill>
          </a:ln>
        </p:spPr>
        <p:txBody>
          <a:bodyPr wrap="square">
            <a:spAutoFit/>
          </a:bodyPr>
          <a:lstStyle/>
          <a:p>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简介</a:t>
            </a:r>
            <a:r>
              <a:rPr lang="zh-CN" altLang="en-US" dirty="0"/>
              <a:t>：</a:t>
            </a:r>
            <a:r>
              <a:rPr lang="en-US" altLang="zh-CN" sz="1800" dirty="0"/>
              <a:t>R </a:t>
            </a:r>
            <a:r>
              <a:rPr lang="zh-CN" altLang="en-US" sz="1800" dirty="0"/>
              <a:t>语言是一种开源的统计计算与绘图语言主要用于统计分析、绘图以及数据挖掘。有着许多生信信息分析相关的</a:t>
            </a:r>
            <a:r>
              <a:rPr lang="en-US" altLang="zh-CN" sz="1800" dirty="0"/>
              <a:t>R</a:t>
            </a:r>
            <a:r>
              <a:rPr lang="zh-CN" altLang="en-US" sz="1800" dirty="0"/>
              <a:t>包。</a:t>
            </a:r>
            <a:endParaRPr lang="en-US" altLang="zh-CN" sz="1800" dirty="0"/>
          </a:p>
          <a:p>
            <a:r>
              <a:rPr lang="zh-CN" altLang="en-US" sz="1800" b="1" dirty="0"/>
              <a:t>用途</a:t>
            </a:r>
            <a:r>
              <a:rPr lang="zh-CN" altLang="en-US" sz="1800" dirty="0"/>
              <a:t>：对得到的数据进行处理和可视化。</a:t>
            </a:r>
            <a:endParaRPr lang="en-US" altLang="zh-CN" sz="1800" dirty="0"/>
          </a:p>
          <a:p>
            <a:r>
              <a:rPr lang="zh-CN" altLang="en-US" b="1" dirty="0"/>
              <a:t>版本</a:t>
            </a:r>
            <a:r>
              <a:rPr lang="zh-CN" altLang="en-US" dirty="0"/>
              <a:t>：</a:t>
            </a:r>
            <a:r>
              <a:rPr lang="zh-CN" altLang="en-US" sz="1800" dirty="0"/>
              <a:t>使用 </a:t>
            </a:r>
            <a:r>
              <a:rPr lang="en-US" altLang="zh-CN" sz="1800" dirty="0"/>
              <a:t>R </a:t>
            </a:r>
            <a:r>
              <a:rPr lang="zh-CN" altLang="en-US" sz="1800" dirty="0"/>
              <a:t>语言 </a:t>
            </a:r>
            <a:r>
              <a:rPr lang="en-US" altLang="zh-CN" sz="1800" dirty="0"/>
              <a:t>v4.1.2 </a:t>
            </a:r>
            <a:endParaRPr lang="zh-CN" altLang="en-US" sz="1800" dirty="0"/>
          </a:p>
        </p:txBody>
      </p:sp>
      <p:sp>
        <p:nvSpPr>
          <p:cNvPr id="24" name="文本框 23">
            <a:extLst>
              <a:ext uri="{FF2B5EF4-FFF2-40B4-BE49-F238E27FC236}">
                <a16:creationId xmlns:a16="http://schemas.microsoft.com/office/drawing/2014/main" id="{AA2E8629-3EFA-42C4-AA19-295398889171}"/>
              </a:ext>
            </a:extLst>
          </p:cNvPr>
          <p:cNvSpPr txBox="1"/>
          <p:nvPr/>
        </p:nvSpPr>
        <p:spPr>
          <a:xfrm>
            <a:off x="341128" y="2366008"/>
            <a:ext cx="5907272" cy="3970318"/>
          </a:xfrm>
          <a:prstGeom prst="rect">
            <a:avLst/>
          </a:prstGeom>
          <a:noFill/>
          <a:ln>
            <a:solidFill>
              <a:schemeClr val="tx1"/>
            </a:solidFill>
          </a:ln>
        </p:spPr>
        <p:txBody>
          <a:bodyPr wrap="square">
            <a:spAutoFit/>
          </a:bodyPr>
          <a:lstStyle/>
          <a:p>
            <a:endParaRPr lang="en-US" altLang="zh-CN" sz="1800" b="1" dirty="0"/>
          </a:p>
          <a:p>
            <a:endParaRPr lang="en-US" altLang="zh-CN" b="1" dirty="0"/>
          </a:p>
          <a:p>
            <a:endParaRPr lang="en-US" altLang="zh-CN" b="1" dirty="0"/>
          </a:p>
          <a:p>
            <a:endParaRPr lang="en-US" altLang="zh-CN" b="1" dirty="0"/>
          </a:p>
          <a:p>
            <a:r>
              <a:rPr lang="zh-CN" altLang="en-US" b="1" dirty="0"/>
              <a:t>简介</a:t>
            </a:r>
            <a:r>
              <a:rPr lang="zh-CN" altLang="en-US" sz="1800" dirty="0"/>
              <a:t>：</a:t>
            </a:r>
            <a:r>
              <a:rPr lang="en-US" altLang="zh-CN" sz="1800" dirty="0"/>
              <a:t>QIIME2</a:t>
            </a:r>
            <a:r>
              <a:rPr lang="zh-CN" altLang="en-US" sz="1800" dirty="0"/>
              <a:t>（</a:t>
            </a:r>
            <a:r>
              <a:rPr lang="en-US" altLang="zh-CN" sz="1800" dirty="0"/>
              <a:t>Quantitative Insights Into Microbial Ecology</a:t>
            </a:r>
            <a:r>
              <a:rPr lang="zh-CN" altLang="en-US" sz="1800" dirty="0"/>
              <a:t>）是</a:t>
            </a:r>
            <a:r>
              <a:rPr lang="zh-CN" altLang="en-US" sz="1800" b="1" dirty="0"/>
              <a:t>扩增子数据分析的</a:t>
            </a:r>
            <a:r>
              <a:rPr lang="zh-CN" altLang="en-US" b="1" dirty="0"/>
              <a:t>主要</a:t>
            </a:r>
            <a:r>
              <a:rPr lang="zh-CN" altLang="en-US" sz="1800" b="1" dirty="0"/>
              <a:t>平台之一</a:t>
            </a:r>
            <a:r>
              <a:rPr lang="zh-CN" altLang="en-US" sz="1800" dirty="0"/>
              <a:t>，其提供了大量从原始 </a:t>
            </a:r>
            <a:r>
              <a:rPr lang="en-US" altLang="zh-CN" sz="1800" dirty="0"/>
              <a:t>data </a:t>
            </a:r>
            <a:r>
              <a:rPr lang="zh-CN" altLang="en-US" sz="1800" dirty="0"/>
              <a:t>到统计分析的插件， 可以整合多种分析流程、自动化追踪数据来源；同时，它也支持 </a:t>
            </a:r>
            <a:r>
              <a:rPr lang="en-US" altLang="zh-CN" sz="1800" dirty="0"/>
              <a:t>API</a:t>
            </a:r>
            <a:r>
              <a:rPr lang="zh-CN" altLang="en-US" sz="1800" dirty="0"/>
              <a:t>、命令行、图形界面等多种用户界面。统一的分析过程文件格式 </a:t>
            </a:r>
            <a:r>
              <a:rPr lang="en-US" altLang="zh-CN" sz="1800" dirty="0"/>
              <a:t>.</a:t>
            </a:r>
            <a:r>
              <a:rPr lang="en-US" altLang="zh-CN" sz="1800" dirty="0" err="1"/>
              <a:t>qza</a:t>
            </a:r>
            <a:r>
              <a:rPr lang="en-US" altLang="zh-CN" sz="1800" dirty="0"/>
              <a:t> </a:t>
            </a:r>
            <a:r>
              <a:rPr lang="zh-CN" altLang="en-US" sz="1800" dirty="0"/>
              <a:t>保证了每一步分析结果可重复，可追溯；生成的图表文件类型 </a:t>
            </a:r>
            <a:r>
              <a:rPr lang="en-US" altLang="zh-CN" sz="1800" dirty="0"/>
              <a:t>.</a:t>
            </a:r>
            <a:r>
              <a:rPr lang="en-US" altLang="zh-CN" sz="1800" dirty="0" err="1"/>
              <a:t>qzv</a:t>
            </a:r>
            <a:r>
              <a:rPr lang="en-US" altLang="zh-CN" sz="1800" dirty="0"/>
              <a:t> </a:t>
            </a:r>
            <a:r>
              <a:rPr lang="zh-CN" altLang="en-US" sz="1800" dirty="0"/>
              <a:t>保证了分析结果的交互式可视化。</a:t>
            </a:r>
            <a:endParaRPr lang="en-US" altLang="zh-CN" dirty="0"/>
          </a:p>
          <a:p>
            <a:r>
              <a:rPr lang="zh-CN" altLang="en-US" b="1" dirty="0"/>
              <a:t>用途</a:t>
            </a:r>
            <a:r>
              <a:rPr lang="zh-CN" altLang="en-US" dirty="0"/>
              <a:t>：</a:t>
            </a:r>
            <a:r>
              <a:rPr lang="zh-CN" altLang="en-US" sz="1800" dirty="0"/>
              <a:t>使用 </a:t>
            </a:r>
            <a:r>
              <a:rPr lang="en-US" altLang="zh-CN" sz="1800" dirty="0"/>
              <a:t>QIIME2 </a:t>
            </a:r>
            <a:r>
              <a:rPr lang="zh-CN" altLang="en-US" sz="1800" dirty="0"/>
              <a:t>平台的流程对 </a:t>
            </a:r>
            <a:r>
              <a:rPr lang="en-US" altLang="zh-CN" sz="1800" dirty="0"/>
              <a:t>16S DNA </a:t>
            </a:r>
            <a:r>
              <a:rPr lang="zh-CN" altLang="en-US" sz="1800" dirty="0"/>
              <a:t>测序数据进行处理。</a:t>
            </a:r>
            <a:endParaRPr lang="en-US" altLang="zh-CN" dirty="0"/>
          </a:p>
          <a:p>
            <a:r>
              <a:rPr lang="zh-CN" altLang="en-US" sz="1800" b="1" dirty="0"/>
              <a:t>版本</a:t>
            </a:r>
            <a:r>
              <a:rPr lang="zh-CN" altLang="en-US" sz="1800" dirty="0"/>
              <a:t>：</a:t>
            </a:r>
            <a:r>
              <a:rPr lang="en-US" altLang="zh-CN" sz="1800" dirty="0"/>
              <a:t>2021.2 </a:t>
            </a:r>
            <a:r>
              <a:rPr lang="zh-CN" altLang="en-US" sz="1800" dirty="0"/>
              <a:t>月版本。</a:t>
            </a:r>
          </a:p>
        </p:txBody>
      </p:sp>
      <p:sp>
        <p:nvSpPr>
          <p:cNvPr id="23" name="AutoShape 2">
            <a:extLst>
              <a:ext uri="{FF2B5EF4-FFF2-40B4-BE49-F238E27FC236}">
                <a16:creationId xmlns:a16="http://schemas.microsoft.com/office/drawing/2014/main" id="{CA0064BF-5A7B-497D-9F76-C32263C636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4">
            <a:extLst>
              <a:ext uri="{FF2B5EF4-FFF2-40B4-BE49-F238E27FC236}">
                <a16:creationId xmlns:a16="http://schemas.microsoft.com/office/drawing/2014/main" id="{6D3E5CB1-28A8-4452-B3DD-53B033F5476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7" name="图片 26">
            <a:extLst>
              <a:ext uri="{FF2B5EF4-FFF2-40B4-BE49-F238E27FC236}">
                <a16:creationId xmlns:a16="http://schemas.microsoft.com/office/drawing/2014/main" id="{B60B97B3-78BE-4CE7-9B35-84FD99214724}"/>
              </a:ext>
            </a:extLst>
          </p:cNvPr>
          <p:cNvPicPr>
            <a:picLocks noChangeAspect="1"/>
          </p:cNvPicPr>
          <p:nvPr/>
        </p:nvPicPr>
        <p:blipFill>
          <a:blip r:embed="rId3"/>
          <a:stretch>
            <a:fillRect/>
          </a:stretch>
        </p:blipFill>
        <p:spPr>
          <a:xfrm>
            <a:off x="1941824" y="2366008"/>
            <a:ext cx="2346865" cy="1062992"/>
          </a:xfrm>
          <a:prstGeom prst="rect">
            <a:avLst/>
          </a:prstGeom>
        </p:spPr>
      </p:pic>
      <p:pic>
        <p:nvPicPr>
          <p:cNvPr id="31" name="图片 30">
            <a:extLst>
              <a:ext uri="{FF2B5EF4-FFF2-40B4-BE49-F238E27FC236}">
                <a16:creationId xmlns:a16="http://schemas.microsoft.com/office/drawing/2014/main" id="{B9BCDF81-D887-4011-8C58-AB7FCE0E1BC9}"/>
              </a:ext>
            </a:extLst>
          </p:cNvPr>
          <p:cNvPicPr>
            <a:picLocks noChangeAspect="1"/>
          </p:cNvPicPr>
          <p:nvPr/>
        </p:nvPicPr>
        <p:blipFill>
          <a:blip r:embed="rId4"/>
          <a:stretch>
            <a:fillRect/>
          </a:stretch>
        </p:blipFill>
        <p:spPr>
          <a:xfrm>
            <a:off x="8211436" y="2469713"/>
            <a:ext cx="1123950" cy="871061"/>
          </a:xfrm>
          <a:prstGeom prst="rect">
            <a:avLst/>
          </a:prstGeom>
        </p:spPr>
      </p:pic>
      <p:sp>
        <p:nvSpPr>
          <p:cNvPr id="37" name="标题 1">
            <a:extLst>
              <a:ext uri="{FF2B5EF4-FFF2-40B4-BE49-F238E27FC236}">
                <a16:creationId xmlns:a16="http://schemas.microsoft.com/office/drawing/2014/main" id="{CDF65807-DB9F-4964-969A-49D03F23AEAE}"/>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2.3 </a:t>
            </a:r>
            <a:r>
              <a:rPr lang="zh-CN" altLang="en-US" b="1" dirty="0">
                <a:solidFill>
                  <a:prstClr val="black"/>
                </a:solidFill>
                <a:latin typeface="Arial" panose="020B0604020202020204" pitchFamily="34" charset="0"/>
                <a:cs typeface="Arial" panose="020B0604020202020204" pitchFamily="34" charset="0"/>
              </a:rPr>
              <a:t>数据分析主要平台</a:t>
            </a:r>
            <a:endParaRPr lang="zh-CN" altLang="en-US" b="1" dirty="0">
              <a:latin typeface="+mj-ea"/>
            </a:endParaRPr>
          </a:p>
        </p:txBody>
      </p:sp>
    </p:spTree>
    <p:extLst>
      <p:ext uri="{BB962C8B-B14F-4D97-AF65-F5344CB8AC3E}">
        <p14:creationId xmlns:p14="http://schemas.microsoft.com/office/powerpoint/2010/main" val="2026442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44A66C-52D7-426D-9A10-02BF264C7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004" y="967254"/>
            <a:ext cx="8182968" cy="5723013"/>
          </a:xfrm>
          <a:prstGeom prst="rect">
            <a:avLst/>
          </a:prstGeom>
        </p:spPr>
      </p:pic>
      <p:sp>
        <p:nvSpPr>
          <p:cNvPr id="19" name="标题 1">
            <a:extLst>
              <a:ext uri="{FF2B5EF4-FFF2-40B4-BE49-F238E27FC236}">
                <a16:creationId xmlns:a16="http://schemas.microsoft.com/office/drawing/2014/main" id="{F2964C74-1CF9-4C7C-AC9E-22D0C399F91A}"/>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2.4 </a:t>
            </a:r>
            <a:r>
              <a:rPr lang="zh-CN" altLang="en-US" b="1" dirty="0">
                <a:solidFill>
                  <a:prstClr val="black"/>
                </a:solidFill>
                <a:latin typeface="Arial" panose="020B0604020202020204" pitchFamily="34" charset="0"/>
                <a:cs typeface="Arial" panose="020B0604020202020204" pitchFamily="34" charset="0"/>
              </a:rPr>
              <a:t>整体流程</a:t>
            </a:r>
            <a:endParaRPr lang="zh-CN" altLang="en-US" b="1" dirty="0">
              <a:latin typeface="+mj-ea"/>
            </a:endParaRPr>
          </a:p>
        </p:txBody>
      </p:sp>
    </p:spTree>
    <p:extLst>
      <p:ext uri="{BB962C8B-B14F-4D97-AF65-F5344CB8AC3E}">
        <p14:creationId xmlns:p14="http://schemas.microsoft.com/office/powerpoint/2010/main" val="54597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6"/>
          <p:cNvSpPr txBox="1"/>
          <p:nvPr/>
        </p:nvSpPr>
        <p:spPr>
          <a:xfrm>
            <a:off x="2259795" y="4003984"/>
            <a:ext cx="1620535" cy="523084"/>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799" dirty="0">
                <a:solidFill>
                  <a:srgbClr val="46CEAE"/>
                </a:solidFill>
              </a:rPr>
              <a:t>第三部分</a:t>
            </a:r>
          </a:p>
        </p:txBody>
      </p:sp>
      <p:grpSp>
        <p:nvGrpSpPr>
          <p:cNvPr id="55" name="组合 54"/>
          <p:cNvGrpSpPr/>
          <p:nvPr/>
        </p:nvGrpSpPr>
        <p:grpSpPr>
          <a:xfrm>
            <a:off x="2051925" y="1413909"/>
            <a:ext cx="2036272" cy="2036272"/>
            <a:chOff x="8125599" y="1434035"/>
            <a:chExt cx="2036802" cy="2036802"/>
          </a:xfrm>
        </p:grpSpPr>
        <p:sp>
          <p:nvSpPr>
            <p:cNvPr id="56" name="椭圆 55"/>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nvGrpSpPr>
            <p:cNvPr id="57" name="组合 56"/>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6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grpSp>
      <p:sp>
        <p:nvSpPr>
          <p:cNvPr id="66" name="文本框 33"/>
          <p:cNvSpPr txBox="1"/>
          <p:nvPr/>
        </p:nvSpPr>
        <p:spPr>
          <a:xfrm>
            <a:off x="1592735" y="4431911"/>
            <a:ext cx="2954655" cy="923010"/>
          </a:xfrm>
          <a:prstGeom prst="rect">
            <a:avLst/>
          </a:prstGeom>
          <a:noFill/>
        </p:spPr>
        <p:txBody>
          <a:bodyPr wrap="none" rtlCol="0">
            <a:spAutoFit/>
          </a:bodyPr>
          <a:lstStyle/>
          <a:p>
            <a:pPr algn="ctr"/>
            <a:r>
              <a:rPr lang="zh-CN" altLang="en-US" sz="5398" b="1" dirty="0">
                <a:solidFill>
                  <a:srgbClr val="202A36"/>
                </a:solidFill>
                <a:latin typeface="微软雅黑" panose="020B0503020204020204" pitchFamily="34" charset="-122"/>
                <a:ea typeface="微软雅黑" panose="020B0503020204020204" pitchFamily="34" charset="-122"/>
              </a:rPr>
              <a:t>结果分析</a:t>
            </a:r>
            <a:endParaRPr lang="en-US" altLang="zh-CN" sz="5398" b="1" dirty="0">
              <a:solidFill>
                <a:srgbClr val="202A36"/>
              </a:solidFill>
              <a:latin typeface="微软雅黑" panose="020B0503020204020204" pitchFamily="34" charset="-122"/>
              <a:ea typeface="微软雅黑" panose="020B0503020204020204" pitchFamily="34" charset="-122"/>
            </a:endParaRPr>
          </a:p>
        </p:txBody>
      </p:sp>
      <p:sp>
        <p:nvSpPr>
          <p:cNvPr id="67" name="矩形 66"/>
          <p:cNvSpPr/>
          <p:nvPr/>
        </p:nvSpPr>
        <p:spPr>
          <a:xfrm>
            <a:off x="6094413" y="893"/>
            <a:ext cx="6097587" cy="68562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en-US" altLang="zh-CN" b="1" dirty="0">
                <a:solidFill>
                  <a:schemeClr val="bg1"/>
                </a:solidFill>
                <a:latin typeface="Arial" panose="020B0604020202020204" pitchFamily="34" charset="0"/>
                <a:cs typeface="Arial" panose="020B0604020202020204" pitchFamily="34" charset="0"/>
              </a:rPr>
              <a:t>	3.1</a:t>
            </a:r>
            <a:r>
              <a:rPr kumimoji="0" lang="en-US" altLang="zh-CN"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a:t>
            </a:r>
            <a:r>
              <a:rPr lang="en-US" altLang="zh-CN" b="1" dirty="0">
                <a:solidFill>
                  <a:schemeClr val="bg1"/>
                </a:solidFill>
                <a:effectLst/>
                <a:latin typeface="Arial" panose="020B0604020202020204" pitchFamily="34" charset="0"/>
                <a:cs typeface="Arial" panose="020B0604020202020204" pitchFamily="34" charset="0"/>
              </a:rPr>
              <a:t>AD </a:t>
            </a:r>
            <a:r>
              <a:rPr lang="zh-CN" altLang="en-US" b="1" dirty="0">
                <a:solidFill>
                  <a:schemeClr val="bg1"/>
                </a:solidFill>
                <a:effectLst/>
                <a:latin typeface="Fira Code" panose="020B0809050000020004" pitchFamily="49" charset="0"/>
              </a:rPr>
              <a:t>患者肠道菌群的整体结构有所改变</a:t>
            </a:r>
            <a:endParaRPr lang="en-US" altLang="zh-CN" b="1" dirty="0">
              <a:solidFill>
                <a:schemeClr val="bg1"/>
              </a:solidFill>
              <a:effectLst/>
              <a:latin typeface="Fira Code" panose="020B0809050000020004" pitchFamily="49" charset="0"/>
            </a:endParaRPr>
          </a:p>
          <a:p>
            <a:pPr>
              <a:lnSpc>
                <a:spcPct val="200000"/>
              </a:lnSpc>
            </a:pPr>
            <a:r>
              <a:rPr lang="en-US" altLang="zh-CN" b="1" dirty="0">
                <a:solidFill>
                  <a:schemeClr val="bg1"/>
                </a:solidFill>
                <a:latin typeface="Arial" panose="020B0604020202020204" pitchFamily="34" charset="0"/>
                <a:cs typeface="Arial" panose="020B0604020202020204" pitchFamily="34" charset="0"/>
              </a:rPr>
              <a:t>	3.2</a:t>
            </a:r>
            <a:r>
              <a:rPr kumimoji="0" lang="en-US" altLang="zh-CN"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a:t>
            </a:r>
            <a:r>
              <a:rPr lang="en-US" altLang="zh-CN" b="1" dirty="0">
                <a:solidFill>
                  <a:schemeClr val="bg1"/>
                </a:solidFill>
                <a:latin typeface="Arial" panose="020B0604020202020204" pitchFamily="34" charset="0"/>
                <a:cs typeface="Arial" panose="020B0604020202020204" pitchFamily="34" charset="0"/>
              </a:rPr>
              <a:t>AD</a:t>
            </a:r>
            <a:r>
              <a:rPr lang="en-US" altLang="zh-CN" b="1" dirty="0">
                <a:solidFill>
                  <a:schemeClr val="bg1"/>
                </a:solidFill>
                <a:latin typeface="+mj-ea"/>
              </a:rPr>
              <a:t> </a:t>
            </a:r>
            <a:r>
              <a:rPr lang="zh-CN" altLang="en-US" b="1" dirty="0">
                <a:solidFill>
                  <a:schemeClr val="bg1"/>
                </a:solidFill>
                <a:latin typeface="+mj-ea"/>
              </a:rPr>
              <a:t>患者肠道微生物组成的相对失调​</a:t>
            </a:r>
            <a:endParaRPr lang="en-US" altLang="zh-CN" b="1" dirty="0">
              <a:solidFill>
                <a:schemeClr val="bg1"/>
              </a:solidFill>
              <a:latin typeface="+mj-ea"/>
            </a:endParaRPr>
          </a:p>
          <a:p>
            <a:pPr marL="0" marR="0" lvl="0" indent="0" defTabSz="914400" rtl="0" eaLnBrk="1" fontAlgn="auto" latinLnBrk="0" hangingPunct="1">
              <a:lnSpc>
                <a:spcPct val="200000"/>
              </a:lnSpc>
              <a:spcBef>
                <a:spcPts val="0"/>
              </a:spcBef>
              <a:spcAft>
                <a:spcPts val="0"/>
              </a:spcAft>
              <a:buClrTx/>
              <a:buSzTx/>
              <a:buFontTx/>
              <a:buNone/>
              <a:tabLst/>
              <a:defRPr/>
            </a:pPr>
            <a:r>
              <a:rPr lang="en-US" altLang="zh-CN" b="1" dirty="0">
                <a:solidFill>
                  <a:schemeClr val="bg1"/>
                </a:solidFill>
                <a:latin typeface="Arial" panose="020B0604020202020204" pitchFamily="34" charset="0"/>
                <a:cs typeface="Arial" panose="020B0604020202020204" pitchFamily="34" charset="0"/>
              </a:rPr>
              <a:t>	3.3 </a:t>
            </a:r>
            <a:r>
              <a:rPr lang="zh-CN" altLang="en-US" b="1" dirty="0">
                <a:solidFill>
                  <a:schemeClr val="bg1"/>
                </a:solidFill>
              </a:rPr>
              <a:t>基于肠道微生物标志物能有效鉴别</a:t>
            </a:r>
            <a:r>
              <a:rPr lang="en-US" altLang="zh-CN" b="1" dirty="0">
                <a:solidFill>
                  <a:schemeClr val="bg1"/>
                </a:solidFill>
                <a:latin typeface="Arial" panose="020B0604020202020204" pitchFamily="34" charset="0"/>
                <a:cs typeface="Arial" panose="020B0604020202020204" pitchFamily="34" charset="0"/>
              </a:rPr>
              <a:t>AD</a:t>
            </a:r>
            <a:r>
              <a:rPr lang="zh-CN" altLang="en-US" b="1" dirty="0">
                <a:solidFill>
                  <a:schemeClr val="bg1"/>
                </a:solidFill>
              </a:rPr>
              <a:t>患者</a:t>
            </a:r>
            <a:endParaRPr lang="zh-CN" altLang="en-US" b="1" dirty="0">
              <a:solidFill>
                <a:schemeClr val="bg1"/>
              </a:solidFill>
              <a:latin typeface="+mj-ea"/>
            </a:endParaRPr>
          </a:p>
          <a:p>
            <a:pPr marL="0" marR="0" lvl="0" indent="0" defTabSz="914400" rtl="0" eaLnBrk="1" fontAlgn="auto" latinLnBrk="0" hangingPunct="1">
              <a:lnSpc>
                <a:spcPct val="200000"/>
              </a:lnSpc>
              <a:spcBef>
                <a:spcPts val="0"/>
              </a:spcBef>
              <a:spcAft>
                <a:spcPts val="0"/>
              </a:spcAft>
              <a:buClrTx/>
              <a:buSzTx/>
              <a:buFontTx/>
              <a:buNone/>
              <a:tabLst/>
              <a:defRPr/>
            </a:pPr>
            <a:r>
              <a:rPr lang="en-US" altLang="zh-CN" b="1" dirty="0">
                <a:solidFill>
                  <a:schemeClr val="bg1"/>
                </a:solidFill>
                <a:latin typeface="Arial" panose="020B0604020202020204" pitchFamily="34" charset="0"/>
                <a:cs typeface="Arial" panose="020B0604020202020204" pitchFamily="34" charset="0"/>
              </a:rPr>
              <a:t>	3.4 AD</a:t>
            </a:r>
            <a:r>
              <a:rPr lang="zh-CN" altLang="en-US" b="1" dirty="0">
                <a:solidFill>
                  <a:schemeClr val="bg1"/>
                </a:solidFill>
              </a:rPr>
              <a:t>患者肠道微生物功能失调</a:t>
            </a:r>
            <a:endParaRPr lang="zh-CN" altLang="en-US" b="1" dirty="0">
              <a:solidFill>
                <a:schemeClr val="bg1"/>
              </a:solidFill>
              <a:latin typeface="+mj-ea"/>
            </a:endParaRPr>
          </a:p>
          <a:p>
            <a:endParaRPr lang="zh-CN" altLang="en-US" dirty="0"/>
          </a:p>
        </p:txBody>
      </p:sp>
      <p:cxnSp>
        <p:nvCxnSpPr>
          <p:cNvPr id="12" name="直接连接符 11">
            <a:extLst>
              <a:ext uri="{FF2B5EF4-FFF2-40B4-BE49-F238E27FC236}">
                <a16:creationId xmlns:a16="http://schemas.microsoft.com/office/drawing/2014/main" id="{D5CCF8A1-5A16-4100-84F4-838BE140B0AD}"/>
              </a:ext>
            </a:extLst>
          </p:cNvPr>
          <p:cNvCxnSpPr>
            <a:cxnSpLocks/>
          </p:cNvCxnSpPr>
          <p:nvPr/>
        </p:nvCxnSpPr>
        <p:spPr>
          <a:xfrm flipV="1">
            <a:off x="6796740" y="3072809"/>
            <a:ext cx="0" cy="897861"/>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5D2B699-1063-4F95-99D3-8E28EF4B0A16}"/>
              </a:ext>
            </a:extLst>
          </p:cNvPr>
          <p:cNvCxnSpPr>
            <a:cxnSpLocks/>
          </p:cNvCxnSpPr>
          <p:nvPr/>
        </p:nvCxnSpPr>
        <p:spPr>
          <a:xfrm flipV="1">
            <a:off x="6796740" y="2478288"/>
            <a:ext cx="0" cy="754010"/>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40EAD5E-F6A5-45E2-BB9B-156611114E07}"/>
              </a:ext>
            </a:extLst>
          </p:cNvPr>
          <p:cNvCxnSpPr/>
          <p:nvPr/>
        </p:nvCxnSpPr>
        <p:spPr>
          <a:xfrm flipV="1">
            <a:off x="6796740" y="2016496"/>
            <a:ext cx="0" cy="380881"/>
          </a:xfrm>
          <a:prstGeom prst="line">
            <a:avLst/>
          </a:prstGeom>
          <a:ln w="19050">
            <a:solidFill>
              <a:schemeClr val="bg1">
                <a:lumMod val="8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DF973D1-241F-4118-9C87-6A334DDF39D3}"/>
              </a:ext>
            </a:extLst>
          </p:cNvPr>
          <p:cNvSpPr txBox="1"/>
          <p:nvPr/>
        </p:nvSpPr>
        <p:spPr>
          <a:xfrm>
            <a:off x="6432243" y="1049229"/>
            <a:ext cx="1596496" cy="584495"/>
          </a:xfrm>
          <a:prstGeom prst="rect">
            <a:avLst/>
          </a:prstGeom>
          <a:noFill/>
        </p:spPr>
        <p:txBody>
          <a:bodyPr wrap="none" rtlCol="0">
            <a:spAutoFit/>
          </a:bodyPr>
          <a:lstStyle/>
          <a:p>
            <a:r>
              <a:rPr lang="en-US" altLang="zh-CN" sz="3199" dirty="0">
                <a:solidFill>
                  <a:schemeClr val="bg1"/>
                </a:solidFill>
              </a:rPr>
              <a:t>Content</a:t>
            </a:r>
            <a:endParaRPr lang="zh-CN" altLang="en-US" sz="3199" dirty="0">
              <a:solidFill>
                <a:schemeClr val="bg1"/>
              </a:solidFill>
            </a:endParaRPr>
          </a:p>
        </p:txBody>
      </p:sp>
      <p:cxnSp>
        <p:nvCxnSpPr>
          <p:cNvPr id="19" name="直接连接符 18">
            <a:extLst>
              <a:ext uri="{FF2B5EF4-FFF2-40B4-BE49-F238E27FC236}">
                <a16:creationId xmlns:a16="http://schemas.microsoft.com/office/drawing/2014/main" id="{E6C9C141-E5DB-4EB0-9FF8-3F07FECADE7F}"/>
              </a:ext>
            </a:extLst>
          </p:cNvPr>
          <p:cNvCxnSpPr>
            <a:cxnSpLocks/>
          </p:cNvCxnSpPr>
          <p:nvPr/>
        </p:nvCxnSpPr>
        <p:spPr>
          <a:xfrm flipV="1">
            <a:off x="6796740" y="3615070"/>
            <a:ext cx="0" cy="563525"/>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BF028C2-EA39-449F-8E94-DCA5527CD3BC}"/>
              </a:ext>
            </a:extLst>
          </p:cNvPr>
          <p:cNvCxnSpPr>
            <a:cxnSpLocks/>
          </p:cNvCxnSpPr>
          <p:nvPr/>
        </p:nvCxnSpPr>
        <p:spPr>
          <a:xfrm flipV="1">
            <a:off x="6796740" y="4178596"/>
            <a:ext cx="0" cy="253315"/>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1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C3CB7611-904F-4116-81E4-81A827B4D6B7}"/>
              </a:ext>
            </a:extLst>
          </p:cNvPr>
          <p:cNvSpPr/>
          <p:nvPr/>
        </p:nvSpPr>
        <p:spPr>
          <a:xfrm>
            <a:off x="4705321" y="1558540"/>
            <a:ext cx="7405164" cy="50512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72CEE13-F983-4CC7-8998-990B026E24B4}"/>
              </a:ext>
            </a:extLst>
          </p:cNvPr>
          <p:cNvSpPr/>
          <p:nvPr/>
        </p:nvSpPr>
        <p:spPr>
          <a:xfrm>
            <a:off x="248493" y="1548553"/>
            <a:ext cx="4291524" cy="50719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aphicFrame>
        <p:nvGraphicFramePr>
          <p:cNvPr id="15" name="对象 14">
            <a:extLst>
              <a:ext uri="{FF2B5EF4-FFF2-40B4-BE49-F238E27FC236}">
                <a16:creationId xmlns:a16="http://schemas.microsoft.com/office/drawing/2014/main" id="{CCC9C8F3-4EDA-45BF-8FAE-3CA862AC5FCA}"/>
              </a:ext>
            </a:extLst>
          </p:cNvPr>
          <p:cNvGraphicFramePr>
            <a:graphicFrameLocks noChangeAspect="1"/>
          </p:cNvGraphicFramePr>
          <p:nvPr>
            <p:extLst>
              <p:ext uri="{D42A27DB-BD31-4B8C-83A1-F6EECF244321}">
                <p14:modId xmlns:p14="http://schemas.microsoft.com/office/powerpoint/2010/main" val="1973538103"/>
              </p:ext>
            </p:extLst>
          </p:nvPr>
        </p:nvGraphicFramePr>
        <p:xfrm>
          <a:off x="4719090" y="3099807"/>
          <a:ext cx="3461600" cy="3510026"/>
        </p:xfrm>
        <a:graphic>
          <a:graphicData uri="http://schemas.openxmlformats.org/presentationml/2006/ole">
            <mc:AlternateContent xmlns:mc="http://schemas.openxmlformats.org/markup-compatibility/2006">
              <mc:Choice xmlns:v="urn:schemas-microsoft-com:vml" Requires="v">
                <p:oleObj spid="_x0000_s12348" name="Acrobat Document" r:id="rId4" imgW="3291603" imgH="3337245" progId="Acrobat.Document.DC">
                  <p:embed/>
                </p:oleObj>
              </mc:Choice>
              <mc:Fallback>
                <p:oleObj name="Acrobat Document" r:id="rId4" imgW="3291603" imgH="3337245" progId="Acrobat.Document.DC">
                  <p:embed/>
                  <p:pic>
                    <p:nvPicPr>
                      <p:cNvPr id="4" name="对象 3">
                        <a:extLst>
                          <a:ext uri="{FF2B5EF4-FFF2-40B4-BE49-F238E27FC236}">
                            <a16:creationId xmlns:a16="http://schemas.microsoft.com/office/drawing/2014/main" id="{BE72E267-524B-4B4E-9636-2F4E5771468D}"/>
                          </a:ext>
                        </a:extLst>
                      </p:cNvPr>
                      <p:cNvPicPr/>
                      <p:nvPr/>
                    </p:nvPicPr>
                    <p:blipFill>
                      <a:blip r:embed="rId5"/>
                      <a:stretch>
                        <a:fillRect/>
                      </a:stretch>
                    </p:blipFill>
                    <p:spPr>
                      <a:xfrm>
                        <a:off x="4719090" y="3099807"/>
                        <a:ext cx="3461600" cy="3510026"/>
                      </a:xfrm>
                      <a:prstGeom prst="rect">
                        <a:avLst/>
                      </a:prstGeom>
                    </p:spPr>
                  </p:pic>
                </p:oleObj>
              </mc:Fallback>
            </mc:AlternateContent>
          </a:graphicData>
        </a:graphic>
      </p:graphicFrame>
      <p:pic>
        <p:nvPicPr>
          <p:cNvPr id="7" name="图形 6">
            <a:extLst>
              <a:ext uri="{FF2B5EF4-FFF2-40B4-BE49-F238E27FC236}">
                <a16:creationId xmlns:a16="http://schemas.microsoft.com/office/drawing/2014/main" id="{765EA5CF-2814-4DB4-9476-18561A52EA6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648" t="16624" r="12461" b="21033"/>
          <a:stretch/>
        </p:blipFill>
        <p:spPr>
          <a:xfrm>
            <a:off x="523973" y="3027529"/>
            <a:ext cx="3529445" cy="2824937"/>
          </a:xfrm>
          <a:prstGeom prst="rect">
            <a:avLst/>
          </a:prstGeom>
        </p:spPr>
      </p:pic>
      <p:sp>
        <p:nvSpPr>
          <p:cNvPr id="5" name="文本框 4">
            <a:extLst>
              <a:ext uri="{FF2B5EF4-FFF2-40B4-BE49-F238E27FC236}">
                <a16:creationId xmlns:a16="http://schemas.microsoft.com/office/drawing/2014/main" id="{B9EF57C8-D745-41FD-9A84-3E507A3E6B60}"/>
              </a:ext>
            </a:extLst>
          </p:cNvPr>
          <p:cNvSpPr txBox="1"/>
          <p:nvPr/>
        </p:nvSpPr>
        <p:spPr>
          <a:xfrm>
            <a:off x="280433" y="1991245"/>
            <a:ext cx="4467419" cy="1200329"/>
          </a:xfrm>
          <a:prstGeom prst="rect">
            <a:avLst/>
          </a:prstGeom>
          <a:noFill/>
        </p:spPr>
        <p:txBody>
          <a:bodyPr wrap="square">
            <a:spAutoFit/>
          </a:bodyPr>
          <a:lstStyle/>
          <a:p>
            <a:r>
              <a:rPr lang="en-US" altLang="zh-CN" b="0" dirty="0">
                <a:effectLst/>
              </a:rPr>
              <a:t>171 </a:t>
            </a:r>
            <a:r>
              <a:rPr lang="zh-CN" altLang="en-US" b="0" dirty="0">
                <a:effectLst/>
              </a:rPr>
              <a:t>个样本共得到 </a:t>
            </a:r>
            <a:r>
              <a:rPr lang="en-US" altLang="zh-CN" b="0" dirty="0">
                <a:effectLst/>
              </a:rPr>
              <a:t>1,584 </a:t>
            </a:r>
            <a:r>
              <a:rPr lang="zh-CN" altLang="en-US" b="0" dirty="0">
                <a:effectLst/>
              </a:rPr>
              <a:t>个 </a:t>
            </a:r>
            <a:r>
              <a:rPr lang="en-US" altLang="zh-CN" b="0" dirty="0">
                <a:effectLst/>
              </a:rPr>
              <a:t>ASVs</a:t>
            </a:r>
            <a:r>
              <a:rPr lang="zh-CN" altLang="en-US" b="0" dirty="0">
                <a:effectLst/>
              </a:rPr>
              <a:t>。其中 </a:t>
            </a:r>
            <a:r>
              <a:rPr lang="en-US" altLang="zh-CN" b="0" dirty="0">
                <a:effectLst/>
              </a:rPr>
              <a:t>AD </a:t>
            </a:r>
            <a:r>
              <a:rPr lang="zh-CN" altLang="en-US" b="0" dirty="0">
                <a:effectLst/>
              </a:rPr>
              <a:t>患者组和健康对照组共有的 </a:t>
            </a:r>
            <a:r>
              <a:rPr lang="en-US" altLang="zh-CN" b="0" dirty="0">
                <a:effectLst/>
              </a:rPr>
              <a:t>ASVs </a:t>
            </a:r>
            <a:r>
              <a:rPr lang="zh-CN" altLang="en-US" b="0" dirty="0">
                <a:effectLst/>
              </a:rPr>
              <a:t>有 </a:t>
            </a:r>
            <a:r>
              <a:rPr lang="en-US" altLang="zh-CN" b="0" dirty="0">
                <a:effectLst/>
              </a:rPr>
              <a:t>1126 </a:t>
            </a:r>
            <a:r>
              <a:rPr lang="zh-CN" altLang="en-US" b="0" dirty="0">
                <a:effectLst/>
              </a:rPr>
              <a:t>个，</a:t>
            </a:r>
            <a:r>
              <a:rPr lang="en-US" altLang="zh-CN" b="0" dirty="0">
                <a:effectLst/>
              </a:rPr>
              <a:t>AD </a:t>
            </a:r>
            <a:r>
              <a:rPr lang="zh-CN" altLang="en-US" b="0" dirty="0">
                <a:effectLst/>
              </a:rPr>
              <a:t>患者组独有的 </a:t>
            </a:r>
            <a:r>
              <a:rPr lang="en-US" altLang="zh-CN" b="0" dirty="0">
                <a:effectLst/>
              </a:rPr>
              <a:t>ASVs </a:t>
            </a:r>
            <a:r>
              <a:rPr lang="zh-CN" altLang="en-US" b="0" dirty="0">
                <a:effectLst/>
              </a:rPr>
              <a:t>有 </a:t>
            </a:r>
            <a:r>
              <a:rPr lang="en-US" altLang="zh-CN" b="0" dirty="0">
                <a:effectLst/>
              </a:rPr>
              <a:t>330 </a:t>
            </a:r>
            <a:r>
              <a:rPr lang="zh-CN" altLang="en-US" b="0" dirty="0">
                <a:effectLst/>
              </a:rPr>
              <a:t>个，健康对照组独有的 </a:t>
            </a:r>
            <a:r>
              <a:rPr lang="en-US" altLang="zh-CN" b="0" dirty="0">
                <a:effectLst/>
              </a:rPr>
              <a:t>ASVs </a:t>
            </a:r>
            <a:r>
              <a:rPr lang="zh-CN" altLang="en-US" b="0" dirty="0">
                <a:effectLst/>
              </a:rPr>
              <a:t>有 </a:t>
            </a:r>
            <a:r>
              <a:rPr lang="en-US" altLang="zh-CN" b="0" dirty="0">
                <a:effectLst/>
              </a:rPr>
              <a:t>128 </a:t>
            </a:r>
            <a:r>
              <a:rPr lang="zh-CN" altLang="en-US" b="0" dirty="0">
                <a:effectLst/>
              </a:rPr>
              <a:t>个</a:t>
            </a:r>
            <a:endParaRPr lang="zh-CN" altLang="en-US" dirty="0"/>
          </a:p>
        </p:txBody>
      </p:sp>
      <p:sp>
        <p:nvSpPr>
          <p:cNvPr id="8" name="文本框 7">
            <a:extLst>
              <a:ext uri="{FF2B5EF4-FFF2-40B4-BE49-F238E27FC236}">
                <a16:creationId xmlns:a16="http://schemas.microsoft.com/office/drawing/2014/main" id="{19B05FE6-40DE-4BCB-BB7F-C8ACE225C377}"/>
              </a:ext>
            </a:extLst>
          </p:cNvPr>
          <p:cNvSpPr txBox="1"/>
          <p:nvPr/>
        </p:nvSpPr>
        <p:spPr>
          <a:xfrm>
            <a:off x="4719090" y="1558540"/>
            <a:ext cx="3819746" cy="369332"/>
          </a:xfrm>
          <a:prstGeom prst="rect">
            <a:avLst/>
          </a:prstGeom>
          <a:solidFill>
            <a:srgbClr val="202A36"/>
          </a:solidFill>
        </p:spPr>
        <p:txBody>
          <a:bodyPr wrap="square">
            <a:spAutoFit/>
          </a:bodyPr>
          <a:lstStyle/>
          <a:p>
            <a:r>
              <a:rPr lang="en-US" altLang="zh-CN" dirty="0">
                <a:solidFill>
                  <a:schemeClr val="bg1"/>
                </a:solidFill>
              </a:rPr>
              <a:t>Alpha </a:t>
            </a:r>
            <a:r>
              <a:rPr lang="zh-CN" altLang="en-US" dirty="0">
                <a:solidFill>
                  <a:schemeClr val="bg1"/>
                </a:solidFill>
              </a:rPr>
              <a:t>多样性分析</a:t>
            </a:r>
          </a:p>
        </p:txBody>
      </p:sp>
      <p:sp>
        <p:nvSpPr>
          <p:cNvPr id="10" name="文本框 9">
            <a:extLst>
              <a:ext uri="{FF2B5EF4-FFF2-40B4-BE49-F238E27FC236}">
                <a16:creationId xmlns:a16="http://schemas.microsoft.com/office/drawing/2014/main" id="{98D51293-4F16-402E-A54E-A2CA5CA77773}"/>
              </a:ext>
            </a:extLst>
          </p:cNvPr>
          <p:cNvSpPr txBox="1"/>
          <p:nvPr/>
        </p:nvSpPr>
        <p:spPr>
          <a:xfrm>
            <a:off x="4747852" y="2083861"/>
            <a:ext cx="6495250" cy="923330"/>
          </a:xfrm>
          <a:prstGeom prst="rect">
            <a:avLst/>
          </a:prstGeom>
          <a:noFill/>
        </p:spPr>
        <p:txBody>
          <a:bodyPr wrap="square">
            <a:spAutoFit/>
          </a:bodyPr>
          <a:lstStyle/>
          <a:p>
            <a:pPr marL="285750" indent="-285750">
              <a:buFont typeface="Arial" panose="020B0604020202020204" pitchFamily="34" charset="0"/>
              <a:buChar char="•"/>
            </a:pPr>
            <a:r>
              <a:rPr lang="zh-CN" altLang="en-US" dirty="0"/>
              <a:t>群落丰富度指标（包括 </a:t>
            </a:r>
            <a:r>
              <a:rPr lang="en-US" altLang="zh-CN" dirty="0"/>
              <a:t>Observed species, ACE, </a:t>
            </a:r>
            <a:r>
              <a:rPr lang="zh-CN" altLang="en-US" dirty="0"/>
              <a:t>和 </a:t>
            </a:r>
            <a:r>
              <a:rPr lang="en-US" altLang="zh-CN" dirty="0"/>
              <a:t>Chao1 </a:t>
            </a:r>
            <a:r>
              <a:rPr lang="zh-CN" altLang="en-US" dirty="0"/>
              <a:t>指数）</a:t>
            </a:r>
            <a:endParaRPr lang="en-US" altLang="zh-CN" dirty="0"/>
          </a:p>
          <a:p>
            <a:pPr marL="285750" indent="-285750">
              <a:buFont typeface="Arial" panose="020B0604020202020204" pitchFamily="34" charset="0"/>
              <a:buChar char="•"/>
            </a:pPr>
            <a:r>
              <a:rPr lang="zh-CN" altLang="en-US" dirty="0"/>
              <a:t>群落多样性指标（包括 </a:t>
            </a:r>
            <a:r>
              <a:rPr lang="en-US" altLang="zh-CN" dirty="0"/>
              <a:t>Shannon </a:t>
            </a:r>
            <a:r>
              <a:rPr lang="zh-CN" altLang="en-US" dirty="0"/>
              <a:t>和 </a:t>
            </a:r>
            <a:r>
              <a:rPr lang="en-US" altLang="zh-CN" dirty="0"/>
              <a:t>Simpson </a:t>
            </a:r>
            <a:r>
              <a:rPr lang="zh-CN" altLang="en-US" dirty="0"/>
              <a:t>指数</a:t>
            </a:r>
          </a:p>
        </p:txBody>
      </p:sp>
      <p:sp>
        <p:nvSpPr>
          <p:cNvPr id="12" name="文本框 11">
            <a:extLst>
              <a:ext uri="{FF2B5EF4-FFF2-40B4-BE49-F238E27FC236}">
                <a16:creationId xmlns:a16="http://schemas.microsoft.com/office/drawing/2014/main" id="{D1EE9BD2-458B-49F4-B3DB-4453F7AB2900}"/>
              </a:ext>
            </a:extLst>
          </p:cNvPr>
          <p:cNvSpPr txBox="1"/>
          <p:nvPr/>
        </p:nvSpPr>
        <p:spPr>
          <a:xfrm>
            <a:off x="8194460" y="3755597"/>
            <a:ext cx="3817151" cy="1200329"/>
          </a:xfrm>
          <a:prstGeom prst="rect">
            <a:avLst/>
          </a:prstGeom>
          <a:solidFill>
            <a:schemeClr val="bg2"/>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AD </a:t>
            </a:r>
            <a:r>
              <a:rPr lang="zh-CN" altLang="en-US" dirty="0"/>
              <a:t>患者组肠道菌群的物种丰富度以及多样性总体上低于健康对照组，存在显著差异（</a:t>
            </a:r>
            <a:r>
              <a:rPr lang="en-US" altLang="zh-CN" dirty="0"/>
              <a:t>Wilcoxon </a:t>
            </a:r>
            <a:r>
              <a:rPr lang="zh-CN" altLang="en-US" dirty="0"/>
              <a:t>检验，</a:t>
            </a:r>
            <a:r>
              <a:rPr lang="en-US" altLang="zh-CN" dirty="0"/>
              <a:t>p </a:t>
            </a:r>
            <a:r>
              <a:rPr lang="zh-CN" altLang="en-US" dirty="0"/>
              <a:t>值均小于 </a:t>
            </a:r>
            <a:r>
              <a:rPr lang="en-US" altLang="zh-CN" dirty="0"/>
              <a:t>0.05)</a:t>
            </a:r>
            <a:r>
              <a:rPr lang="zh-CN" altLang="en-US" dirty="0"/>
              <a:t>。​</a:t>
            </a:r>
          </a:p>
        </p:txBody>
      </p:sp>
      <p:sp>
        <p:nvSpPr>
          <p:cNvPr id="13" name="文本框 12">
            <a:extLst>
              <a:ext uri="{FF2B5EF4-FFF2-40B4-BE49-F238E27FC236}">
                <a16:creationId xmlns:a16="http://schemas.microsoft.com/office/drawing/2014/main" id="{1376AB87-FBF4-481C-B39C-4969025CAF28}"/>
              </a:ext>
            </a:extLst>
          </p:cNvPr>
          <p:cNvSpPr txBox="1"/>
          <p:nvPr/>
        </p:nvSpPr>
        <p:spPr>
          <a:xfrm>
            <a:off x="280433" y="1558540"/>
            <a:ext cx="3451595" cy="369332"/>
          </a:xfrm>
          <a:prstGeom prst="rect">
            <a:avLst/>
          </a:prstGeom>
          <a:solidFill>
            <a:srgbClr val="202A36"/>
          </a:solidFill>
        </p:spPr>
        <p:txBody>
          <a:bodyPr wrap="square">
            <a:spAutoFit/>
          </a:bodyPr>
          <a:lstStyle/>
          <a:p>
            <a:r>
              <a:rPr lang="en-US" altLang="zh-CN" dirty="0">
                <a:solidFill>
                  <a:schemeClr val="bg1"/>
                </a:solidFill>
              </a:rPr>
              <a:t>Venn</a:t>
            </a:r>
            <a:r>
              <a:rPr lang="zh-CN" altLang="en-US" dirty="0">
                <a:solidFill>
                  <a:schemeClr val="bg1"/>
                </a:solidFill>
              </a:rPr>
              <a:t>图</a:t>
            </a:r>
          </a:p>
        </p:txBody>
      </p:sp>
      <p:sp>
        <p:nvSpPr>
          <p:cNvPr id="20" name="标题 1">
            <a:extLst>
              <a:ext uri="{FF2B5EF4-FFF2-40B4-BE49-F238E27FC236}">
                <a16:creationId xmlns:a16="http://schemas.microsoft.com/office/drawing/2014/main" id="{86BB8E13-3B93-403A-B57D-463C976199C0}"/>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3.1 </a:t>
            </a:r>
            <a:r>
              <a:rPr lang="en-US" altLang="zh-CN" b="1" dirty="0">
                <a:effectLst/>
                <a:latin typeface="Arial" panose="020B0604020202020204" pitchFamily="34" charset="0"/>
                <a:cs typeface="Arial" panose="020B0604020202020204" pitchFamily="34" charset="0"/>
              </a:rPr>
              <a:t>AD </a:t>
            </a:r>
            <a:r>
              <a:rPr lang="zh-CN" altLang="en-US" b="1" dirty="0">
                <a:effectLst/>
                <a:latin typeface="Fira Code" panose="020B0809050000020004" pitchFamily="49" charset="0"/>
              </a:rPr>
              <a:t>患者肠道菌群的整体结构有所改变</a:t>
            </a:r>
            <a:r>
              <a:rPr lang="zh-CN" altLang="en-US" b="1" dirty="0">
                <a:latin typeface="+mj-ea"/>
              </a:rPr>
              <a:t>​</a:t>
            </a:r>
          </a:p>
        </p:txBody>
      </p:sp>
    </p:spTree>
    <p:extLst>
      <p:ext uri="{BB962C8B-B14F-4D97-AF65-F5344CB8AC3E}">
        <p14:creationId xmlns:p14="http://schemas.microsoft.com/office/powerpoint/2010/main" val="3099610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F3B0D57-2733-4B9D-92EC-53E462249548}"/>
              </a:ext>
            </a:extLst>
          </p:cNvPr>
          <p:cNvSpPr/>
          <p:nvPr/>
        </p:nvSpPr>
        <p:spPr>
          <a:xfrm>
            <a:off x="231257" y="1558540"/>
            <a:ext cx="4213151" cy="30028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2D26D87-3F91-45EF-9008-A9CF14AD8CB9}"/>
              </a:ext>
            </a:extLst>
          </p:cNvPr>
          <p:cNvSpPr/>
          <p:nvPr/>
        </p:nvSpPr>
        <p:spPr>
          <a:xfrm>
            <a:off x="4705321" y="1558540"/>
            <a:ext cx="7405164" cy="50512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16026DE-BFEE-4922-BB32-0F86284A57F3}"/>
              </a:ext>
            </a:extLst>
          </p:cNvPr>
          <p:cNvSpPr txBox="1"/>
          <p:nvPr/>
        </p:nvSpPr>
        <p:spPr>
          <a:xfrm>
            <a:off x="4719090" y="1558540"/>
            <a:ext cx="3819746" cy="369332"/>
          </a:xfrm>
          <a:prstGeom prst="rect">
            <a:avLst/>
          </a:prstGeom>
          <a:solidFill>
            <a:srgbClr val="202A36"/>
          </a:solidFill>
        </p:spPr>
        <p:txBody>
          <a:bodyPr wrap="square">
            <a:spAutoFit/>
          </a:bodyPr>
          <a:lstStyle/>
          <a:p>
            <a:r>
              <a:rPr lang="en-US" altLang="zh-CN" dirty="0">
                <a:solidFill>
                  <a:schemeClr val="bg1"/>
                </a:solidFill>
              </a:rPr>
              <a:t>Beta </a:t>
            </a:r>
            <a:r>
              <a:rPr lang="zh-CN" altLang="en-US" dirty="0">
                <a:solidFill>
                  <a:schemeClr val="bg1"/>
                </a:solidFill>
              </a:rPr>
              <a:t>多样性分析结果</a:t>
            </a:r>
          </a:p>
        </p:txBody>
      </p:sp>
      <p:pic>
        <p:nvPicPr>
          <p:cNvPr id="29" name="图片 28">
            <a:extLst>
              <a:ext uri="{FF2B5EF4-FFF2-40B4-BE49-F238E27FC236}">
                <a16:creationId xmlns:a16="http://schemas.microsoft.com/office/drawing/2014/main" id="{B29ED017-2886-4BA2-81D7-04D7A4A08223}"/>
              </a:ext>
            </a:extLst>
          </p:cNvPr>
          <p:cNvPicPr>
            <a:picLocks noChangeAspect="1"/>
          </p:cNvPicPr>
          <p:nvPr/>
        </p:nvPicPr>
        <p:blipFill>
          <a:blip r:embed="rId3"/>
          <a:stretch>
            <a:fillRect/>
          </a:stretch>
        </p:blipFill>
        <p:spPr>
          <a:xfrm>
            <a:off x="4932560" y="2183374"/>
            <a:ext cx="7177925" cy="4170957"/>
          </a:xfrm>
          <a:prstGeom prst="rect">
            <a:avLst/>
          </a:prstGeom>
        </p:spPr>
      </p:pic>
      <p:pic>
        <p:nvPicPr>
          <p:cNvPr id="30" name="图片 29">
            <a:extLst>
              <a:ext uri="{FF2B5EF4-FFF2-40B4-BE49-F238E27FC236}">
                <a16:creationId xmlns:a16="http://schemas.microsoft.com/office/drawing/2014/main" id="{C788B246-2AEC-4F05-BFFA-3C323A39E10F}"/>
              </a:ext>
            </a:extLst>
          </p:cNvPr>
          <p:cNvPicPr>
            <a:picLocks noChangeAspect="1"/>
          </p:cNvPicPr>
          <p:nvPr/>
        </p:nvPicPr>
        <p:blipFill>
          <a:blip r:embed="rId4"/>
          <a:stretch>
            <a:fillRect/>
          </a:stretch>
        </p:blipFill>
        <p:spPr>
          <a:xfrm>
            <a:off x="523974" y="2591798"/>
            <a:ext cx="3792845" cy="601553"/>
          </a:xfrm>
          <a:prstGeom prst="rect">
            <a:avLst/>
          </a:prstGeom>
        </p:spPr>
      </p:pic>
      <p:sp>
        <p:nvSpPr>
          <p:cNvPr id="31" name="文本框 30">
            <a:extLst>
              <a:ext uri="{FF2B5EF4-FFF2-40B4-BE49-F238E27FC236}">
                <a16:creationId xmlns:a16="http://schemas.microsoft.com/office/drawing/2014/main" id="{0CD656E3-4DC3-4DC9-8B93-F26C81CCC812}"/>
              </a:ext>
            </a:extLst>
          </p:cNvPr>
          <p:cNvSpPr txBox="1"/>
          <p:nvPr/>
        </p:nvSpPr>
        <p:spPr>
          <a:xfrm>
            <a:off x="231257" y="2168528"/>
            <a:ext cx="6097772" cy="369332"/>
          </a:xfrm>
          <a:prstGeom prst="rect">
            <a:avLst/>
          </a:prstGeom>
          <a:noFill/>
        </p:spPr>
        <p:txBody>
          <a:bodyPr wrap="square">
            <a:spAutoFit/>
          </a:bodyPr>
          <a:lstStyle/>
          <a:p>
            <a:r>
              <a:rPr lang="zh-CN" altLang="en-US" b="1" dirty="0"/>
              <a:t>（</a:t>
            </a:r>
            <a:r>
              <a:rPr lang="en-US" altLang="zh-CN" b="1" dirty="0"/>
              <a:t>1</a:t>
            </a:r>
            <a:r>
              <a:rPr lang="zh-CN" altLang="en-US" b="1" dirty="0"/>
              <a:t>）距离矩阵</a:t>
            </a:r>
            <a:endParaRPr lang="zh-CN" altLang="en-US" dirty="0"/>
          </a:p>
        </p:txBody>
      </p:sp>
      <p:sp>
        <p:nvSpPr>
          <p:cNvPr id="32" name="文本框 31">
            <a:extLst>
              <a:ext uri="{FF2B5EF4-FFF2-40B4-BE49-F238E27FC236}">
                <a16:creationId xmlns:a16="http://schemas.microsoft.com/office/drawing/2014/main" id="{CB138914-E679-4425-A06F-300496757437}"/>
              </a:ext>
            </a:extLst>
          </p:cNvPr>
          <p:cNvSpPr txBox="1"/>
          <p:nvPr/>
        </p:nvSpPr>
        <p:spPr>
          <a:xfrm>
            <a:off x="231257" y="3449772"/>
            <a:ext cx="6097772" cy="369332"/>
          </a:xfrm>
          <a:prstGeom prst="rect">
            <a:avLst/>
          </a:prstGeom>
          <a:noFill/>
        </p:spPr>
        <p:txBody>
          <a:bodyPr wrap="square">
            <a:spAutoFit/>
          </a:bodyPr>
          <a:lstStyle/>
          <a:p>
            <a:r>
              <a:rPr lang="zh-CN" altLang="en-US" b="1" dirty="0"/>
              <a:t>（</a:t>
            </a:r>
            <a:r>
              <a:rPr lang="en-US" altLang="zh-CN" b="1" dirty="0"/>
              <a:t>2</a:t>
            </a:r>
            <a:r>
              <a:rPr lang="zh-CN" altLang="en-US" b="1" dirty="0"/>
              <a:t>）</a:t>
            </a:r>
            <a:r>
              <a:rPr lang="en-US" altLang="zh-CN" b="1" dirty="0" err="1"/>
              <a:t>PCoA</a:t>
            </a:r>
            <a:r>
              <a:rPr lang="zh-CN" altLang="en-US" b="1" dirty="0"/>
              <a:t>可视化样本距离</a:t>
            </a:r>
            <a:endParaRPr lang="zh-CN" altLang="en-US" dirty="0"/>
          </a:p>
        </p:txBody>
      </p:sp>
      <p:sp>
        <p:nvSpPr>
          <p:cNvPr id="33" name="文本框 32">
            <a:extLst>
              <a:ext uri="{FF2B5EF4-FFF2-40B4-BE49-F238E27FC236}">
                <a16:creationId xmlns:a16="http://schemas.microsoft.com/office/drawing/2014/main" id="{6A0DD713-B175-4D1B-A546-9C9B0248AFC0}"/>
              </a:ext>
            </a:extLst>
          </p:cNvPr>
          <p:cNvSpPr txBox="1"/>
          <p:nvPr/>
        </p:nvSpPr>
        <p:spPr>
          <a:xfrm>
            <a:off x="231257" y="3889940"/>
            <a:ext cx="4520549" cy="369332"/>
          </a:xfrm>
          <a:prstGeom prst="rect">
            <a:avLst/>
          </a:prstGeom>
          <a:noFill/>
        </p:spPr>
        <p:txBody>
          <a:bodyPr wrap="square">
            <a:spAutoFit/>
          </a:bodyPr>
          <a:lstStyle/>
          <a:p>
            <a:r>
              <a:rPr lang="zh-CN" altLang="en-US" b="1" dirty="0"/>
              <a:t>（</a:t>
            </a:r>
            <a:r>
              <a:rPr lang="en-US" altLang="zh-CN" b="1" dirty="0"/>
              <a:t>3</a:t>
            </a:r>
            <a:r>
              <a:rPr lang="zh-CN" altLang="en-US" b="1" dirty="0"/>
              <a:t>）</a:t>
            </a:r>
            <a:r>
              <a:rPr lang="en-US" altLang="zh-CN" b="1" dirty="0"/>
              <a:t>PERMANOVA</a:t>
            </a:r>
            <a:r>
              <a:rPr lang="zh-CN" altLang="en-US" b="1" dirty="0"/>
              <a:t>检查群落差异显著性</a:t>
            </a:r>
            <a:endParaRPr lang="zh-CN" altLang="en-US" dirty="0"/>
          </a:p>
        </p:txBody>
      </p:sp>
      <p:sp>
        <p:nvSpPr>
          <p:cNvPr id="34" name="文本框 33">
            <a:extLst>
              <a:ext uri="{FF2B5EF4-FFF2-40B4-BE49-F238E27FC236}">
                <a16:creationId xmlns:a16="http://schemas.microsoft.com/office/drawing/2014/main" id="{98619859-5F1B-4791-96FE-4345F69CE5B0}"/>
              </a:ext>
            </a:extLst>
          </p:cNvPr>
          <p:cNvSpPr txBox="1"/>
          <p:nvPr/>
        </p:nvSpPr>
        <p:spPr>
          <a:xfrm>
            <a:off x="231258" y="4736480"/>
            <a:ext cx="4213151" cy="1526097"/>
          </a:xfrm>
          <a:prstGeom prst="rect">
            <a:avLst/>
          </a:prstGeom>
          <a:solidFill>
            <a:schemeClr val="accent3">
              <a:lumMod val="20000"/>
              <a:lumOff val="80000"/>
            </a:schemeClr>
          </a:solidFill>
          <a:ln>
            <a:solidFill>
              <a:schemeClr val="tx1"/>
            </a:solidFill>
          </a:ln>
        </p:spPr>
        <p:txBody>
          <a:bodyPr wrap="square">
            <a:spAutoFit/>
          </a:bodyPr>
          <a:lstStyle/>
          <a:p>
            <a:r>
              <a:rPr lang="zh-CN" altLang="en-US" sz="1800" dirty="0"/>
              <a:t>无论是否考虑物种丰度变化和物种进化关系，尽管组内个体存在差异，</a:t>
            </a:r>
            <a:r>
              <a:rPr lang="en-US" altLang="zh-CN" sz="1800" dirty="0"/>
              <a:t>AD </a:t>
            </a:r>
            <a:r>
              <a:rPr lang="zh-CN" altLang="en-US" sz="1800" dirty="0"/>
              <a:t>组和 </a:t>
            </a:r>
            <a:r>
              <a:rPr lang="en-US" altLang="zh-CN" sz="1800" dirty="0"/>
              <a:t>C </a:t>
            </a:r>
            <a:r>
              <a:rPr lang="zh-CN" altLang="en-US" sz="1800" dirty="0"/>
              <a:t>组样本组成群落分布明显分开，组间微生物群落整体结构均存在显著性差异（</a:t>
            </a:r>
            <a:r>
              <a:rPr lang="en-US" altLang="zh-CN" sz="1800" dirty="0"/>
              <a:t>PERMANOVA </a:t>
            </a:r>
            <a:r>
              <a:rPr lang="zh-CN" altLang="en-US" sz="1800" dirty="0"/>
              <a:t>检验，</a:t>
            </a:r>
            <a:r>
              <a:rPr lang="en-US" altLang="zh-CN" sz="1800" dirty="0"/>
              <a:t>p </a:t>
            </a:r>
            <a:r>
              <a:rPr lang="zh-CN" altLang="en-US" sz="1800" dirty="0"/>
              <a:t>值均小于 </a:t>
            </a:r>
            <a:r>
              <a:rPr lang="en-US" altLang="zh-CN" sz="1800" dirty="0"/>
              <a:t>0.05</a:t>
            </a:r>
            <a:r>
              <a:rPr lang="zh-CN" altLang="en-US" sz="1800" dirty="0"/>
              <a:t>）</a:t>
            </a:r>
            <a:endParaRPr lang="zh-CN" altLang="en-US" dirty="0"/>
          </a:p>
        </p:txBody>
      </p:sp>
      <p:sp>
        <p:nvSpPr>
          <p:cNvPr id="35" name="文本框 34">
            <a:extLst>
              <a:ext uri="{FF2B5EF4-FFF2-40B4-BE49-F238E27FC236}">
                <a16:creationId xmlns:a16="http://schemas.microsoft.com/office/drawing/2014/main" id="{73BCF46C-3C4F-4B45-AF77-4B0B9FD6552B}"/>
              </a:ext>
            </a:extLst>
          </p:cNvPr>
          <p:cNvSpPr txBox="1"/>
          <p:nvPr/>
        </p:nvSpPr>
        <p:spPr>
          <a:xfrm>
            <a:off x="231257" y="1570549"/>
            <a:ext cx="3819746" cy="369332"/>
          </a:xfrm>
          <a:prstGeom prst="rect">
            <a:avLst/>
          </a:prstGeom>
          <a:solidFill>
            <a:srgbClr val="202A36"/>
          </a:solidFill>
        </p:spPr>
        <p:txBody>
          <a:bodyPr wrap="square">
            <a:spAutoFit/>
          </a:bodyPr>
          <a:lstStyle/>
          <a:p>
            <a:r>
              <a:rPr lang="en-US" altLang="zh-CN" dirty="0">
                <a:solidFill>
                  <a:schemeClr val="bg1"/>
                </a:solidFill>
              </a:rPr>
              <a:t>Beta </a:t>
            </a:r>
            <a:r>
              <a:rPr lang="zh-CN" altLang="en-US" dirty="0">
                <a:solidFill>
                  <a:schemeClr val="bg1"/>
                </a:solidFill>
              </a:rPr>
              <a:t>多样性分析步骤</a:t>
            </a:r>
          </a:p>
        </p:txBody>
      </p:sp>
      <p:sp>
        <p:nvSpPr>
          <p:cNvPr id="36" name="标题 1">
            <a:extLst>
              <a:ext uri="{FF2B5EF4-FFF2-40B4-BE49-F238E27FC236}">
                <a16:creationId xmlns:a16="http://schemas.microsoft.com/office/drawing/2014/main" id="{C9A36043-F740-48DD-B331-51E0BF1CA396}"/>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3.1 </a:t>
            </a:r>
            <a:r>
              <a:rPr lang="en-US" altLang="zh-CN" b="1" dirty="0">
                <a:effectLst/>
                <a:latin typeface="Arial" panose="020B0604020202020204" pitchFamily="34" charset="0"/>
                <a:cs typeface="Arial" panose="020B0604020202020204" pitchFamily="34" charset="0"/>
              </a:rPr>
              <a:t>AD </a:t>
            </a:r>
            <a:r>
              <a:rPr lang="zh-CN" altLang="en-US" b="1" dirty="0">
                <a:effectLst/>
                <a:latin typeface="Fira Code" panose="020B0809050000020004" pitchFamily="49" charset="0"/>
              </a:rPr>
              <a:t>患者肠道菌群的整体结构有所改变</a:t>
            </a:r>
            <a:r>
              <a:rPr lang="zh-CN" altLang="en-US" b="1" dirty="0">
                <a:latin typeface="+mj-ea"/>
              </a:rPr>
              <a:t>​</a:t>
            </a:r>
          </a:p>
        </p:txBody>
      </p:sp>
    </p:spTree>
    <p:extLst>
      <p:ext uri="{BB962C8B-B14F-4D97-AF65-F5344CB8AC3E}">
        <p14:creationId xmlns:p14="http://schemas.microsoft.com/office/powerpoint/2010/main" val="3515042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EF2EE232-98F5-4787-B01F-D31DD8CF341F}"/>
              </a:ext>
            </a:extLst>
          </p:cNvPr>
          <p:cNvSpPr/>
          <p:nvPr/>
        </p:nvSpPr>
        <p:spPr>
          <a:xfrm>
            <a:off x="1878419" y="4011768"/>
            <a:ext cx="9094380" cy="284623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C2893E1-F522-444E-B35E-F2CF8707DBC0}"/>
              </a:ext>
            </a:extLst>
          </p:cNvPr>
          <p:cNvSpPr/>
          <p:nvPr/>
        </p:nvSpPr>
        <p:spPr>
          <a:xfrm>
            <a:off x="1878420" y="1257935"/>
            <a:ext cx="9094380" cy="2753831"/>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2BB7558-AEF0-4A8D-A4D6-11C16A0E8131}"/>
              </a:ext>
            </a:extLst>
          </p:cNvPr>
          <p:cNvSpPr>
            <a:spLocks noGrp="1"/>
          </p:cNvSpPr>
          <p:nvPr>
            <p:ph type="title"/>
          </p:nvPr>
        </p:nvSpPr>
        <p:spPr>
          <a:xfrm>
            <a:off x="361507" y="0"/>
            <a:ext cx="10515600" cy="1325563"/>
          </a:xfrm>
        </p:spPr>
        <p:txBody>
          <a:bodyPr/>
          <a:lstStyle/>
          <a:p>
            <a:r>
              <a:rPr lang="en-US" altLang="zh-CN" b="1" dirty="0">
                <a:solidFill>
                  <a:prstClr val="black"/>
                </a:solidFill>
                <a:latin typeface="Arial" panose="020B0604020202020204" pitchFamily="34" charset="0"/>
                <a:cs typeface="Arial" panose="020B0604020202020204" pitchFamily="34" charset="0"/>
              </a:rPr>
              <a:t>3.2</a:t>
            </a:r>
            <a:r>
              <a:rPr kumimoji="0" lang="en-US" altLang="zh-CN" sz="4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AD</a:t>
            </a:r>
            <a:r>
              <a:rPr lang="en-US" altLang="zh-CN" b="1" dirty="0">
                <a:latin typeface="+mj-ea"/>
              </a:rPr>
              <a:t> </a:t>
            </a:r>
            <a:r>
              <a:rPr lang="zh-CN" altLang="en-US" b="1" dirty="0">
                <a:latin typeface="+mj-ea"/>
              </a:rPr>
              <a:t>患者肠道微生物组成的相对失调​</a:t>
            </a:r>
          </a:p>
        </p:txBody>
      </p:sp>
      <p:sp>
        <p:nvSpPr>
          <p:cNvPr id="14" name="文本框 13">
            <a:extLst>
              <a:ext uri="{FF2B5EF4-FFF2-40B4-BE49-F238E27FC236}">
                <a16:creationId xmlns:a16="http://schemas.microsoft.com/office/drawing/2014/main" id="{DF8F93D1-3BDA-4430-9EBE-E3DEF0C36F88}"/>
              </a:ext>
            </a:extLst>
          </p:cNvPr>
          <p:cNvSpPr txBox="1"/>
          <p:nvPr/>
        </p:nvSpPr>
        <p:spPr>
          <a:xfrm>
            <a:off x="2640861" y="1261226"/>
            <a:ext cx="7268683" cy="1200329"/>
          </a:xfrm>
          <a:prstGeom prst="rect">
            <a:avLst/>
          </a:prstGeom>
          <a:noFill/>
        </p:spPr>
        <p:txBody>
          <a:bodyPr wrap="square">
            <a:spAutoFit/>
          </a:bodyPr>
          <a:lstStyle/>
          <a:p>
            <a:r>
              <a:rPr lang="zh-CN" altLang="en-US" dirty="0"/>
              <a:t>对 </a:t>
            </a:r>
            <a:r>
              <a:rPr lang="en-US" altLang="zh-CN" dirty="0"/>
              <a:t>ASVs </a:t>
            </a:r>
            <a:r>
              <a:rPr lang="zh-CN" altLang="en-US" dirty="0"/>
              <a:t>进行物种注释后，共得到 </a:t>
            </a:r>
            <a:r>
              <a:rPr lang="en-US" altLang="zh-CN" dirty="0"/>
              <a:t>11 </a:t>
            </a:r>
            <a:r>
              <a:rPr lang="zh-CN" altLang="en-US" dirty="0"/>
              <a:t>个门、</a:t>
            </a:r>
            <a:r>
              <a:rPr lang="en-US" altLang="zh-CN" dirty="0"/>
              <a:t>17 </a:t>
            </a:r>
            <a:r>
              <a:rPr lang="zh-CN" altLang="en-US" dirty="0"/>
              <a:t>个纲、</a:t>
            </a:r>
            <a:r>
              <a:rPr lang="en-US" altLang="zh-CN" dirty="0"/>
              <a:t>43 </a:t>
            </a:r>
            <a:r>
              <a:rPr lang="zh-CN" altLang="en-US" dirty="0"/>
              <a:t>个目、</a:t>
            </a:r>
            <a:r>
              <a:rPr lang="en-US" altLang="zh-CN" dirty="0"/>
              <a:t>75 </a:t>
            </a:r>
            <a:r>
              <a:rPr lang="zh-CN" altLang="en-US" dirty="0"/>
              <a:t>个科、</a:t>
            </a:r>
            <a:r>
              <a:rPr lang="en-US" altLang="zh-CN" dirty="0"/>
              <a:t>208 </a:t>
            </a:r>
            <a:r>
              <a:rPr lang="zh-CN" altLang="en-US" dirty="0"/>
              <a:t>个属以及 </a:t>
            </a:r>
            <a:r>
              <a:rPr lang="en-US" altLang="zh-CN" dirty="0"/>
              <a:t>162 </a:t>
            </a:r>
            <a:r>
              <a:rPr lang="zh-CN" altLang="en-US" dirty="0"/>
              <a:t>个种水平的菌种注释数据。​</a:t>
            </a:r>
            <a:endParaRPr lang="en-US" altLang="zh-CN" dirty="0"/>
          </a:p>
          <a:p>
            <a:endParaRPr lang="zh-CN" altLang="en-US" dirty="0"/>
          </a:p>
          <a:p>
            <a:endParaRPr lang="zh-CN" altLang="en-US" dirty="0"/>
          </a:p>
        </p:txBody>
      </p:sp>
      <p:graphicFrame>
        <p:nvGraphicFramePr>
          <p:cNvPr id="15" name="表格 14">
            <a:extLst>
              <a:ext uri="{FF2B5EF4-FFF2-40B4-BE49-F238E27FC236}">
                <a16:creationId xmlns:a16="http://schemas.microsoft.com/office/drawing/2014/main" id="{8CD52307-37A0-40A4-AF35-F877E1BC9EB8}"/>
              </a:ext>
            </a:extLst>
          </p:cNvPr>
          <p:cNvGraphicFramePr>
            <a:graphicFrameLocks noGrp="1"/>
          </p:cNvGraphicFramePr>
          <p:nvPr>
            <p:extLst>
              <p:ext uri="{D42A27DB-BD31-4B8C-83A1-F6EECF244321}">
                <p14:modId xmlns:p14="http://schemas.microsoft.com/office/powerpoint/2010/main" val="408448400"/>
              </p:ext>
            </p:extLst>
          </p:nvPr>
        </p:nvGraphicFramePr>
        <p:xfrm>
          <a:off x="2640860" y="1946231"/>
          <a:ext cx="7449435" cy="1927308"/>
        </p:xfrm>
        <a:graphic>
          <a:graphicData uri="http://schemas.openxmlformats.org/drawingml/2006/table">
            <a:tbl>
              <a:tblPr>
                <a:tableStyleId>{EB344D84-9AFB-497E-A393-DC336BA19D2E}</a:tableStyleId>
              </a:tblPr>
              <a:tblGrid>
                <a:gridCol w="827715">
                  <a:extLst>
                    <a:ext uri="{9D8B030D-6E8A-4147-A177-3AD203B41FA5}">
                      <a16:colId xmlns:a16="http://schemas.microsoft.com/office/drawing/2014/main" val="2919255078"/>
                    </a:ext>
                  </a:extLst>
                </a:gridCol>
                <a:gridCol w="795081">
                  <a:extLst>
                    <a:ext uri="{9D8B030D-6E8A-4147-A177-3AD203B41FA5}">
                      <a16:colId xmlns:a16="http://schemas.microsoft.com/office/drawing/2014/main" val="4277943996"/>
                    </a:ext>
                  </a:extLst>
                </a:gridCol>
                <a:gridCol w="860349">
                  <a:extLst>
                    <a:ext uri="{9D8B030D-6E8A-4147-A177-3AD203B41FA5}">
                      <a16:colId xmlns:a16="http://schemas.microsoft.com/office/drawing/2014/main" val="609504653"/>
                    </a:ext>
                  </a:extLst>
                </a:gridCol>
                <a:gridCol w="827715">
                  <a:extLst>
                    <a:ext uri="{9D8B030D-6E8A-4147-A177-3AD203B41FA5}">
                      <a16:colId xmlns:a16="http://schemas.microsoft.com/office/drawing/2014/main" val="3499318916"/>
                    </a:ext>
                  </a:extLst>
                </a:gridCol>
                <a:gridCol w="827715">
                  <a:extLst>
                    <a:ext uri="{9D8B030D-6E8A-4147-A177-3AD203B41FA5}">
                      <a16:colId xmlns:a16="http://schemas.microsoft.com/office/drawing/2014/main" val="4202511484"/>
                    </a:ext>
                  </a:extLst>
                </a:gridCol>
                <a:gridCol w="827715">
                  <a:extLst>
                    <a:ext uri="{9D8B030D-6E8A-4147-A177-3AD203B41FA5}">
                      <a16:colId xmlns:a16="http://schemas.microsoft.com/office/drawing/2014/main" val="762588333"/>
                    </a:ext>
                  </a:extLst>
                </a:gridCol>
                <a:gridCol w="827715">
                  <a:extLst>
                    <a:ext uri="{9D8B030D-6E8A-4147-A177-3AD203B41FA5}">
                      <a16:colId xmlns:a16="http://schemas.microsoft.com/office/drawing/2014/main" val="145118420"/>
                    </a:ext>
                  </a:extLst>
                </a:gridCol>
                <a:gridCol w="827715">
                  <a:extLst>
                    <a:ext uri="{9D8B030D-6E8A-4147-A177-3AD203B41FA5}">
                      <a16:colId xmlns:a16="http://schemas.microsoft.com/office/drawing/2014/main" val="1338240112"/>
                    </a:ext>
                  </a:extLst>
                </a:gridCol>
                <a:gridCol w="827715">
                  <a:extLst>
                    <a:ext uri="{9D8B030D-6E8A-4147-A177-3AD203B41FA5}">
                      <a16:colId xmlns:a16="http://schemas.microsoft.com/office/drawing/2014/main" val="1137410430"/>
                    </a:ext>
                  </a:extLst>
                </a:gridCol>
              </a:tblGrid>
              <a:tr h="526425">
                <a:tc>
                  <a:txBody>
                    <a:bodyPr/>
                    <a:lstStyle/>
                    <a:p>
                      <a:r>
                        <a:rPr lang="en-US" sz="1400"/>
                        <a:t>Group</a:t>
                      </a:r>
                    </a:p>
                  </a:txBody>
                  <a:tcPr anchor="ctr">
                    <a:lnB w="12700" cap="flat" cmpd="sng" algn="ctr">
                      <a:solidFill>
                        <a:schemeClr val="tx1"/>
                      </a:solidFill>
                      <a:prstDash val="solid"/>
                      <a:round/>
                      <a:headEnd type="none" w="med" len="med"/>
                      <a:tailEnd type="none" w="med" len="med"/>
                    </a:lnB>
                  </a:tcPr>
                </a:tc>
                <a:tc>
                  <a:txBody>
                    <a:bodyPr/>
                    <a:lstStyle/>
                    <a:p>
                      <a:r>
                        <a:rPr lang="en-US" sz="1400" dirty="0"/>
                        <a:t>Kingd</a:t>
                      </a:r>
                      <a:r>
                        <a:rPr lang="en-US" altLang="zh-CN" sz="1400" dirty="0"/>
                        <a:t>o</a:t>
                      </a:r>
                      <a:r>
                        <a:rPr lang="en-US" sz="1400" dirty="0"/>
                        <a:t>m</a:t>
                      </a:r>
                    </a:p>
                  </a:txBody>
                  <a:tcPr anchor="ctr">
                    <a:lnB w="12700" cap="flat" cmpd="sng" algn="ctr">
                      <a:solidFill>
                        <a:schemeClr val="tx1"/>
                      </a:solidFill>
                      <a:prstDash val="solid"/>
                      <a:round/>
                      <a:headEnd type="none" w="med" len="med"/>
                      <a:tailEnd type="none" w="med" len="med"/>
                    </a:lnB>
                  </a:tcPr>
                </a:tc>
                <a:tc>
                  <a:txBody>
                    <a:bodyPr/>
                    <a:lstStyle/>
                    <a:p>
                      <a:r>
                        <a:rPr lang="en-US" sz="1400" dirty="0"/>
                        <a:t>Phylum</a:t>
                      </a:r>
                    </a:p>
                  </a:txBody>
                  <a:tcPr anchor="ctr">
                    <a:lnB w="12700" cap="flat" cmpd="sng" algn="ctr">
                      <a:solidFill>
                        <a:schemeClr val="tx1"/>
                      </a:solidFill>
                      <a:prstDash val="solid"/>
                      <a:round/>
                      <a:headEnd type="none" w="med" len="med"/>
                      <a:tailEnd type="none" w="med" len="med"/>
                    </a:lnB>
                  </a:tcPr>
                </a:tc>
                <a:tc>
                  <a:txBody>
                    <a:bodyPr/>
                    <a:lstStyle/>
                    <a:p>
                      <a:r>
                        <a:rPr lang="en-US" sz="1400"/>
                        <a:t>Class</a:t>
                      </a:r>
                    </a:p>
                  </a:txBody>
                  <a:tcPr anchor="ctr">
                    <a:lnB w="12700" cap="flat" cmpd="sng" algn="ctr">
                      <a:solidFill>
                        <a:schemeClr val="tx1"/>
                      </a:solidFill>
                      <a:prstDash val="solid"/>
                      <a:round/>
                      <a:headEnd type="none" w="med" len="med"/>
                      <a:tailEnd type="none" w="med" len="med"/>
                    </a:lnB>
                  </a:tcPr>
                </a:tc>
                <a:tc>
                  <a:txBody>
                    <a:bodyPr/>
                    <a:lstStyle/>
                    <a:p>
                      <a:r>
                        <a:rPr lang="en-US" sz="1400"/>
                        <a:t>Order</a:t>
                      </a:r>
                    </a:p>
                  </a:txBody>
                  <a:tcPr anchor="ctr">
                    <a:lnB w="12700" cap="flat" cmpd="sng" algn="ctr">
                      <a:solidFill>
                        <a:schemeClr val="tx1"/>
                      </a:solidFill>
                      <a:prstDash val="solid"/>
                      <a:round/>
                      <a:headEnd type="none" w="med" len="med"/>
                      <a:tailEnd type="none" w="med" len="med"/>
                    </a:lnB>
                  </a:tcPr>
                </a:tc>
                <a:tc>
                  <a:txBody>
                    <a:bodyPr/>
                    <a:lstStyle/>
                    <a:p>
                      <a:r>
                        <a:rPr lang="en-US" sz="1400"/>
                        <a:t>Family</a:t>
                      </a:r>
                    </a:p>
                  </a:txBody>
                  <a:tcPr anchor="ctr">
                    <a:lnB w="12700" cap="flat" cmpd="sng" algn="ctr">
                      <a:solidFill>
                        <a:schemeClr val="tx1"/>
                      </a:solidFill>
                      <a:prstDash val="solid"/>
                      <a:round/>
                      <a:headEnd type="none" w="med" len="med"/>
                      <a:tailEnd type="none" w="med" len="med"/>
                    </a:lnB>
                  </a:tcPr>
                </a:tc>
                <a:tc>
                  <a:txBody>
                    <a:bodyPr/>
                    <a:lstStyle/>
                    <a:p>
                      <a:r>
                        <a:rPr lang="en-US" sz="1400"/>
                        <a:t>Genus</a:t>
                      </a:r>
                    </a:p>
                  </a:txBody>
                  <a:tcPr anchor="ctr">
                    <a:lnB w="12700" cap="flat" cmpd="sng" algn="ctr">
                      <a:solidFill>
                        <a:schemeClr val="tx1"/>
                      </a:solidFill>
                      <a:prstDash val="solid"/>
                      <a:round/>
                      <a:headEnd type="none" w="med" len="med"/>
                      <a:tailEnd type="none" w="med" len="med"/>
                    </a:lnB>
                  </a:tcPr>
                </a:tc>
                <a:tc>
                  <a:txBody>
                    <a:bodyPr/>
                    <a:lstStyle/>
                    <a:p>
                      <a:r>
                        <a:rPr lang="en-US" sz="1400"/>
                        <a:t>Species</a:t>
                      </a:r>
                    </a:p>
                  </a:txBody>
                  <a:tcPr anchor="ctr">
                    <a:lnB w="12700" cap="flat" cmpd="sng" algn="ctr">
                      <a:solidFill>
                        <a:schemeClr val="tx1"/>
                      </a:solidFill>
                      <a:prstDash val="solid"/>
                      <a:round/>
                      <a:headEnd type="none" w="med" len="med"/>
                      <a:tailEnd type="none" w="med" len="med"/>
                    </a:lnB>
                  </a:tcPr>
                </a:tc>
                <a:tc>
                  <a:txBody>
                    <a:bodyPr/>
                    <a:lstStyle/>
                    <a:p>
                      <a:r>
                        <a:rPr lang="en-US" altLang="zh-CN" sz="1400" dirty="0"/>
                        <a:t>ASVs</a:t>
                      </a:r>
                      <a:endParaRPr lang="en-US" sz="1400"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2138094"/>
                  </a:ext>
                </a:extLst>
              </a:tr>
              <a:tr h="466961">
                <a:tc>
                  <a:txBody>
                    <a:bodyPr/>
                    <a:lstStyle/>
                    <a:p>
                      <a:r>
                        <a:rPr lang="en-US" sz="1400"/>
                        <a:t>AD</a:t>
                      </a:r>
                    </a:p>
                  </a:txBody>
                  <a:tcPr anchor="ctr">
                    <a:lnT w="12700" cap="flat" cmpd="sng" algn="ctr">
                      <a:solidFill>
                        <a:schemeClr val="tx1"/>
                      </a:solidFill>
                      <a:prstDash val="solid"/>
                      <a:round/>
                      <a:headEnd type="none" w="med" len="med"/>
                      <a:tailEnd type="none" w="med" len="med"/>
                    </a:lnT>
                  </a:tcPr>
                </a:tc>
                <a:tc>
                  <a:txBody>
                    <a:bodyPr/>
                    <a:lstStyle/>
                    <a:p>
                      <a:r>
                        <a:rPr lang="en-US" altLang="zh-CN" sz="1400"/>
                        <a:t>2</a:t>
                      </a:r>
                    </a:p>
                  </a:txBody>
                  <a:tcPr anchor="ctr">
                    <a:lnT w="12700" cap="flat" cmpd="sng" algn="ctr">
                      <a:solidFill>
                        <a:schemeClr val="tx1"/>
                      </a:solidFill>
                      <a:prstDash val="solid"/>
                      <a:round/>
                      <a:headEnd type="none" w="med" len="med"/>
                      <a:tailEnd type="none" w="med" len="med"/>
                    </a:lnT>
                  </a:tcPr>
                </a:tc>
                <a:tc>
                  <a:txBody>
                    <a:bodyPr/>
                    <a:lstStyle/>
                    <a:p>
                      <a:r>
                        <a:rPr lang="en-US" altLang="zh-CN" sz="1400"/>
                        <a:t>11</a:t>
                      </a:r>
                    </a:p>
                  </a:txBody>
                  <a:tcPr anchor="ctr">
                    <a:lnT w="12700" cap="flat" cmpd="sng" algn="ctr">
                      <a:solidFill>
                        <a:schemeClr val="tx1"/>
                      </a:solidFill>
                      <a:prstDash val="solid"/>
                      <a:round/>
                      <a:headEnd type="none" w="med" len="med"/>
                      <a:tailEnd type="none" w="med" len="med"/>
                    </a:lnT>
                  </a:tcPr>
                </a:tc>
                <a:tc>
                  <a:txBody>
                    <a:bodyPr/>
                    <a:lstStyle/>
                    <a:p>
                      <a:r>
                        <a:rPr lang="en-US" altLang="zh-CN" sz="1400" dirty="0"/>
                        <a:t>17</a:t>
                      </a:r>
                    </a:p>
                  </a:txBody>
                  <a:tcPr anchor="ctr">
                    <a:lnT w="12700" cap="flat" cmpd="sng" algn="ctr">
                      <a:solidFill>
                        <a:schemeClr val="tx1"/>
                      </a:solidFill>
                      <a:prstDash val="solid"/>
                      <a:round/>
                      <a:headEnd type="none" w="med" len="med"/>
                      <a:tailEnd type="none" w="med" len="med"/>
                    </a:lnT>
                  </a:tcPr>
                </a:tc>
                <a:tc>
                  <a:txBody>
                    <a:bodyPr/>
                    <a:lstStyle/>
                    <a:p>
                      <a:r>
                        <a:rPr lang="en-US" altLang="zh-CN" sz="1400" dirty="0"/>
                        <a:t>43</a:t>
                      </a:r>
                    </a:p>
                  </a:txBody>
                  <a:tcPr anchor="ctr">
                    <a:lnT w="12700" cap="flat" cmpd="sng" algn="ctr">
                      <a:solidFill>
                        <a:schemeClr val="tx1"/>
                      </a:solidFill>
                      <a:prstDash val="solid"/>
                      <a:round/>
                      <a:headEnd type="none" w="med" len="med"/>
                      <a:tailEnd type="none" w="med" len="med"/>
                    </a:lnT>
                  </a:tcPr>
                </a:tc>
                <a:tc>
                  <a:txBody>
                    <a:bodyPr/>
                    <a:lstStyle/>
                    <a:p>
                      <a:r>
                        <a:rPr lang="en-US" altLang="zh-CN" sz="1400" dirty="0"/>
                        <a:t>75</a:t>
                      </a:r>
                    </a:p>
                  </a:txBody>
                  <a:tcPr anchor="ctr">
                    <a:lnT w="12700" cap="flat" cmpd="sng" algn="ctr">
                      <a:solidFill>
                        <a:schemeClr val="tx1"/>
                      </a:solidFill>
                      <a:prstDash val="solid"/>
                      <a:round/>
                      <a:headEnd type="none" w="med" len="med"/>
                      <a:tailEnd type="none" w="med" len="med"/>
                    </a:lnT>
                  </a:tcPr>
                </a:tc>
                <a:tc>
                  <a:txBody>
                    <a:bodyPr/>
                    <a:lstStyle/>
                    <a:p>
                      <a:r>
                        <a:rPr lang="en-US" altLang="zh-CN" sz="1400"/>
                        <a:t>208</a:t>
                      </a:r>
                    </a:p>
                  </a:txBody>
                  <a:tcPr anchor="ctr">
                    <a:lnT w="12700" cap="flat" cmpd="sng" algn="ctr">
                      <a:solidFill>
                        <a:schemeClr val="tx1"/>
                      </a:solidFill>
                      <a:prstDash val="solid"/>
                      <a:round/>
                      <a:headEnd type="none" w="med" len="med"/>
                      <a:tailEnd type="none" w="med" len="med"/>
                    </a:lnT>
                  </a:tcPr>
                </a:tc>
                <a:tc>
                  <a:txBody>
                    <a:bodyPr/>
                    <a:lstStyle/>
                    <a:p>
                      <a:r>
                        <a:rPr lang="en-US" altLang="zh-CN" sz="1400"/>
                        <a:t>153</a:t>
                      </a:r>
                    </a:p>
                  </a:txBody>
                  <a:tcPr anchor="ctr">
                    <a:lnT w="12700" cap="flat" cmpd="sng" algn="ctr">
                      <a:solidFill>
                        <a:schemeClr val="tx1"/>
                      </a:solidFill>
                      <a:prstDash val="solid"/>
                      <a:round/>
                      <a:headEnd type="none" w="med" len="med"/>
                      <a:tailEnd type="none" w="med" len="med"/>
                    </a:lnT>
                  </a:tcPr>
                </a:tc>
                <a:tc>
                  <a:txBody>
                    <a:bodyPr/>
                    <a:lstStyle/>
                    <a:p>
                      <a:r>
                        <a:rPr lang="en-US" altLang="zh-CN" sz="1400"/>
                        <a:t>1456</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5873909"/>
                  </a:ext>
                </a:extLst>
              </a:tr>
              <a:tr h="466961">
                <a:tc>
                  <a:txBody>
                    <a:bodyPr/>
                    <a:lstStyle/>
                    <a:p>
                      <a:r>
                        <a:rPr lang="en-US" sz="1400"/>
                        <a:t>C</a:t>
                      </a:r>
                    </a:p>
                  </a:txBody>
                  <a:tcPr anchor="ctr"/>
                </a:tc>
                <a:tc>
                  <a:txBody>
                    <a:bodyPr/>
                    <a:lstStyle/>
                    <a:p>
                      <a:r>
                        <a:rPr lang="en-US" altLang="zh-CN" sz="1400"/>
                        <a:t>2</a:t>
                      </a:r>
                    </a:p>
                  </a:txBody>
                  <a:tcPr anchor="ctr"/>
                </a:tc>
                <a:tc>
                  <a:txBody>
                    <a:bodyPr/>
                    <a:lstStyle/>
                    <a:p>
                      <a:r>
                        <a:rPr lang="en-US" altLang="zh-CN" sz="1400"/>
                        <a:t>10</a:t>
                      </a:r>
                    </a:p>
                  </a:txBody>
                  <a:tcPr anchor="ctr"/>
                </a:tc>
                <a:tc>
                  <a:txBody>
                    <a:bodyPr/>
                    <a:lstStyle/>
                    <a:p>
                      <a:r>
                        <a:rPr lang="en-US" altLang="zh-CN" sz="1400"/>
                        <a:t>15</a:t>
                      </a:r>
                    </a:p>
                  </a:txBody>
                  <a:tcPr anchor="ctr"/>
                </a:tc>
                <a:tc>
                  <a:txBody>
                    <a:bodyPr/>
                    <a:lstStyle/>
                    <a:p>
                      <a:r>
                        <a:rPr lang="en-US" altLang="zh-CN" sz="1400"/>
                        <a:t>37</a:t>
                      </a:r>
                    </a:p>
                  </a:txBody>
                  <a:tcPr anchor="ctr"/>
                </a:tc>
                <a:tc>
                  <a:txBody>
                    <a:bodyPr/>
                    <a:lstStyle/>
                    <a:p>
                      <a:r>
                        <a:rPr lang="en-US" altLang="zh-CN" sz="1400"/>
                        <a:t>68</a:t>
                      </a:r>
                    </a:p>
                  </a:txBody>
                  <a:tcPr anchor="ctr"/>
                </a:tc>
                <a:tc>
                  <a:txBody>
                    <a:bodyPr/>
                    <a:lstStyle/>
                    <a:p>
                      <a:r>
                        <a:rPr lang="en-US" altLang="zh-CN" sz="1400"/>
                        <a:t>185</a:t>
                      </a:r>
                    </a:p>
                  </a:txBody>
                  <a:tcPr anchor="ctr"/>
                </a:tc>
                <a:tc>
                  <a:txBody>
                    <a:bodyPr/>
                    <a:lstStyle/>
                    <a:p>
                      <a:r>
                        <a:rPr lang="en-US" altLang="zh-CN" sz="1400"/>
                        <a:t>129</a:t>
                      </a:r>
                    </a:p>
                  </a:txBody>
                  <a:tcPr anchor="ctr"/>
                </a:tc>
                <a:tc>
                  <a:txBody>
                    <a:bodyPr/>
                    <a:lstStyle/>
                    <a:p>
                      <a:r>
                        <a:rPr lang="en-US" altLang="zh-CN" sz="1400" dirty="0"/>
                        <a:t>1254</a:t>
                      </a:r>
                    </a:p>
                  </a:txBody>
                  <a:tcPr anchor="ctr"/>
                </a:tc>
                <a:extLst>
                  <a:ext uri="{0D108BD9-81ED-4DB2-BD59-A6C34878D82A}">
                    <a16:rowId xmlns:a16="http://schemas.microsoft.com/office/drawing/2014/main" val="2017036411"/>
                  </a:ext>
                </a:extLst>
              </a:tr>
              <a:tr h="466961">
                <a:tc>
                  <a:txBody>
                    <a:bodyPr/>
                    <a:lstStyle/>
                    <a:p>
                      <a:r>
                        <a:rPr lang="en-US" sz="1400"/>
                        <a:t>SUM</a:t>
                      </a:r>
                    </a:p>
                  </a:txBody>
                  <a:tcPr anchor="ctr"/>
                </a:tc>
                <a:tc>
                  <a:txBody>
                    <a:bodyPr/>
                    <a:lstStyle/>
                    <a:p>
                      <a:r>
                        <a:rPr lang="en-US" altLang="zh-CN" sz="1400"/>
                        <a:t>2</a:t>
                      </a:r>
                    </a:p>
                  </a:txBody>
                  <a:tcPr anchor="ctr"/>
                </a:tc>
                <a:tc>
                  <a:txBody>
                    <a:bodyPr/>
                    <a:lstStyle/>
                    <a:p>
                      <a:r>
                        <a:rPr lang="en-US" altLang="zh-CN" sz="1400"/>
                        <a:t>11</a:t>
                      </a:r>
                    </a:p>
                  </a:txBody>
                  <a:tcPr anchor="ctr"/>
                </a:tc>
                <a:tc>
                  <a:txBody>
                    <a:bodyPr/>
                    <a:lstStyle/>
                    <a:p>
                      <a:r>
                        <a:rPr lang="en-US" altLang="zh-CN" sz="1400"/>
                        <a:t>17</a:t>
                      </a:r>
                    </a:p>
                  </a:txBody>
                  <a:tcPr anchor="ctr"/>
                </a:tc>
                <a:tc>
                  <a:txBody>
                    <a:bodyPr/>
                    <a:lstStyle/>
                    <a:p>
                      <a:r>
                        <a:rPr lang="en-US" altLang="zh-CN" sz="1400"/>
                        <a:t>43</a:t>
                      </a:r>
                    </a:p>
                  </a:txBody>
                  <a:tcPr anchor="ctr"/>
                </a:tc>
                <a:tc>
                  <a:txBody>
                    <a:bodyPr/>
                    <a:lstStyle/>
                    <a:p>
                      <a:r>
                        <a:rPr lang="en-US" altLang="zh-CN" sz="1400" dirty="0"/>
                        <a:t>75</a:t>
                      </a:r>
                    </a:p>
                  </a:txBody>
                  <a:tcPr anchor="ctr"/>
                </a:tc>
                <a:tc>
                  <a:txBody>
                    <a:bodyPr/>
                    <a:lstStyle/>
                    <a:p>
                      <a:r>
                        <a:rPr lang="en-US" altLang="zh-CN" sz="1400"/>
                        <a:t>208</a:t>
                      </a:r>
                    </a:p>
                  </a:txBody>
                  <a:tcPr anchor="ctr"/>
                </a:tc>
                <a:tc>
                  <a:txBody>
                    <a:bodyPr/>
                    <a:lstStyle/>
                    <a:p>
                      <a:r>
                        <a:rPr lang="en-US" altLang="zh-CN" sz="1400" dirty="0"/>
                        <a:t>162</a:t>
                      </a:r>
                    </a:p>
                  </a:txBody>
                  <a:tcPr anchor="ctr"/>
                </a:tc>
                <a:tc>
                  <a:txBody>
                    <a:bodyPr/>
                    <a:lstStyle/>
                    <a:p>
                      <a:r>
                        <a:rPr lang="en-US" altLang="zh-CN" sz="1400" dirty="0"/>
                        <a:t>1584</a:t>
                      </a:r>
                    </a:p>
                  </a:txBody>
                  <a:tcPr anchor="ctr"/>
                </a:tc>
                <a:extLst>
                  <a:ext uri="{0D108BD9-81ED-4DB2-BD59-A6C34878D82A}">
                    <a16:rowId xmlns:a16="http://schemas.microsoft.com/office/drawing/2014/main" val="2470268643"/>
                  </a:ext>
                </a:extLst>
              </a:tr>
            </a:tbl>
          </a:graphicData>
        </a:graphic>
      </p:graphicFrame>
      <p:pic>
        <p:nvPicPr>
          <p:cNvPr id="21" name="内容占位符 4">
            <a:extLst>
              <a:ext uri="{FF2B5EF4-FFF2-40B4-BE49-F238E27FC236}">
                <a16:creationId xmlns:a16="http://schemas.microsoft.com/office/drawing/2014/main" id="{1715897C-2D49-42CE-85BA-A740032010DF}"/>
              </a:ext>
            </a:extLst>
          </p:cNvPr>
          <p:cNvPicPr>
            <a:picLocks noGrp="1" noChangeAspect="1"/>
          </p:cNvPicPr>
          <p:nvPr>
            <p:ph idx="1"/>
          </p:nvPr>
        </p:nvPicPr>
        <p:blipFill rotWithShape="1">
          <a:blip r:embed="rId3"/>
          <a:srcRect r="3446"/>
          <a:stretch/>
        </p:blipFill>
        <p:spPr>
          <a:xfrm>
            <a:off x="1940036" y="4165243"/>
            <a:ext cx="8937071" cy="2692757"/>
          </a:xfrm>
        </p:spPr>
      </p:pic>
      <p:sp>
        <p:nvSpPr>
          <p:cNvPr id="8" name="文本框 7">
            <a:extLst>
              <a:ext uri="{FF2B5EF4-FFF2-40B4-BE49-F238E27FC236}">
                <a16:creationId xmlns:a16="http://schemas.microsoft.com/office/drawing/2014/main" id="{23893CB8-96FB-4543-8081-86DFE62F8DDD}"/>
              </a:ext>
            </a:extLst>
          </p:cNvPr>
          <p:cNvSpPr txBox="1"/>
          <p:nvPr/>
        </p:nvSpPr>
        <p:spPr>
          <a:xfrm>
            <a:off x="1006548" y="4390035"/>
            <a:ext cx="461665" cy="1951074"/>
          </a:xfrm>
          <a:prstGeom prst="rect">
            <a:avLst/>
          </a:prstGeom>
          <a:solidFill>
            <a:srgbClr val="202A36"/>
          </a:solidFill>
          <a:ln>
            <a:solidFill>
              <a:schemeClr val="tx1"/>
            </a:solidFill>
          </a:ln>
        </p:spPr>
        <p:txBody>
          <a:bodyPr vert="eaVert" wrap="square" rtlCol="0">
            <a:spAutoFit/>
          </a:bodyPr>
          <a:lstStyle/>
          <a:p>
            <a:r>
              <a:rPr lang="zh-CN" altLang="en-US" dirty="0">
                <a:solidFill>
                  <a:schemeClr val="bg1"/>
                </a:solidFill>
              </a:rPr>
              <a:t>门水平的注释情况</a:t>
            </a:r>
          </a:p>
        </p:txBody>
      </p:sp>
      <p:sp>
        <p:nvSpPr>
          <p:cNvPr id="25" name="文本框 24">
            <a:extLst>
              <a:ext uri="{FF2B5EF4-FFF2-40B4-BE49-F238E27FC236}">
                <a16:creationId xmlns:a16="http://schemas.microsoft.com/office/drawing/2014/main" id="{15C4BA96-E5A1-400C-9955-9EA584415621}"/>
              </a:ext>
            </a:extLst>
          </p:cNvPr>
          <p:cNvSpPr txBox="1"/>
          <p:nvPr/>
        </p:nvSpPr>
        <p:spPr>
          <a:xfrm>
            <a:off x="1006548" y="1592091"/>
            <a:ext cx="461665" cy="1951074"/>
          </a:xfrm>
          <a:prstGeom prst="rect">
            <a:avLst/>
          </a:prstGeom>
          <a:solidFill>
            <a:srgbClr val="202A36"/>
          </a:solidFill>
          <a:ln>
            <a:solidFill>
              <a:schemeClr val="tx1"/>
            </a:solidFill>
          </a:ln>
        </p:spPr>
        <p:txBody>
          <a:bodyPr vert="eaVert" wrap="square" rtlCol="0">
            <a:spAutoFit/>
          </a:bodyPr>
          <a:lstStyle/>
          <a:p>
            <a:pPr algn="ctr"/>
            <a:r>
              <a:rPr lang="zh-CN" altLang="en-US" dirty="0">
                <a:solidFill>
                  <a:schemeClr val="bg1"/>
                </a:solidFill>
              </a:rPr>
              <a:t>整体注释统计</a:t>
            </a:r>
          </a:p>
        </p:txBody>
      </p:sp>
    </p:spTree>
    <p:extLst>
      <p:ext uri="{BB962C8B-B14F-4D97-AF65-F5344CB8AC3E}">
        <p14:creationId xmlns:p14="http://schemas.microsoft.com/office/powerpoint/2010/main" val="79987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897CFD5-0BC4-4E49-8D9B-DBBA52332D25}"/>
              </a:ext>
            </a:extLst>
          </p:cNvPr>
          <p:cNvPicPr>
            <a:picLocks noChangeAspect="1"/>
          </p:cNvPicPr>
          <p:nvPr/>
        </p:nvPicPr>
        <p:blipFill>
          <a:blip r:embed="rId3"/>
          <a:stretch>
            <a:fillRect/>
          </a:stretch>
        </p:blipFill>
        <p:spPr>
          <a:xfrm>
            <a:off x="112870" y="1278719"/>
            <a:ext cx="7377668" cy="5556021"/>
          </a:xfrm>
          <a:prstGeom prst="rect">
            <a:avLst/>
          </a:prstGeom>
        </p:spPr>
      </p:pic>
      <p:sp>
        <p:nvSpPr>
          <p:cNvPr id="3" name="内容占位符 2">
            <a:extLst>
              <a:ext uri="{FF2B5EF4-FFF2-40B4-BE49-F238E27FC236}">
                <a16:creationId xmlns:a16="http://schemas.microsoft.com/office/drawing/2014/main" id="{E32E4DA3-CDF7-49F4-AEC7-1BB46BFCCD53}"/>
              </a:ext>
            </a:extLst>
          </p:cNvPr>
          <p:cNvSpPr>
            <a:spLocks noGrp="1"/>
          </p:cNvSpPr>
          <p:nvPr>
            <p:ph idx="1"/>
          </p:nvPr>
        </p:nvSpPr>
        <p:spPr>
          <a:xfrm>
            <a:off x="7427134" y="3353831"/>
            <a:ext cx="4236392" cy="905366"/>
          </a:xfrm>
          <a:solidFill>
            <a:schemeClr val="bg2"/>
          </a:solidFill>
          <a:ln>
            <a:solidFill>
              <a:schemeClr val="tx1"/>
            </a:solidFill>
          </a:ln>
        </p:spPr>
        <p:txBody>
          <a:bodyPr>
            <a:normAutofit/>
          </a:bodyPr>
          <a:lstStyle/>
          <a:p>
            <a:pPr marL="0" indent="0">
              <a:buNone/>
            </a:pPr>
            <a:r>
              <a:rPr lang="zh-CN" altLang="en-US" sz="1800" dirty="0"/>
              <a:t>可以清晰的看到不同注释水平下的差异菌</a:t>
            </a:r>
          </a:p>
        </p:txBody>
      </p:sp>
      <p:sp>
        <p:nvSpPr>
          <p:cNvPr id="5" name="文本框 4">
            <a:extLst>
              <a:ext uri="{FF2B5EF4-FFF2-40B4-BE49-F238E27FC236}">
                <a16:creationId xmlns:a16="http://schemas.microsoft.com/office/drawing/2014/main" id="{94D2D76A-8198-4923-8793-B6080D6F6C22}"/>
              </a:ext>
            </a:extLst>
          </p:cNvPr>
          <p:cNvSpPr txBox="1"/>
          <p:nvPr/>
        </p:nvSpPr>
        <p:spPr>
          <a:xfrm>
            <a:off x="7108157" y="1278719"/>
            <a:ext cx="4874346" cy="461665"/>
          </a:xfrm>
          <a:prstGeom prst="rect">
            <a:avLst/>
          </a:prstGeom>
          <a:solidFill>
            <a:schemeClr val="tx1"/>
          </a:solidFill>
        </p:spPr>
        <p:txBody>
          <a:bodyPr wrap="square">
            <a:spAutoFit/>
          </a:bodyPr>
          <a:lstStyle/>
          <a:p>
            <a:r>
              <a:rPr lang="en-US" altLang="zh-CN" sz="2400" dirty="0" err="1">
                <a:solidFill>
                  <a:schemeClr val="bg1"/>
                </a:solidFill>
              </a:rPr>
              <a:t>LEfse</a:t>
            </a:r>
            <a:r>
              <a:rPr lang="en-US" altLang="zh-CN" sz="2400" dirty="0">
                <a:solidFill>
                  <a:schemeClr val="bg1"/>
                </a:solidFill>
              </a:rPr>
              <a:t> </a:t>
            </a:r>
            <a:r>
              <a:rPr lang="zh-CN" altLang="en-US" sz="2400" dirty="0">
                <a:solidFill>
                  <a:schemeClr val="bg1"/>
                </a:solidFill>
              </a:rPr>
              <a:t>分析</a:t>
            </a:r>
          </a:p>
        </p:txBody>
      </p:sp>
      <p:sp>
        <p:nvSpPr>
          <p:cNvPr id="12" name="文本框 11">
            <a:extLst>
              <a:ext uri="{FF2B5EF4-FFF2-40B4-BE49-F238E27FC236}">
                <a16:creationId xmlns:a16="http://schemas.microsoft.com/office/drawing/2014/main" id="{AEE942E9-F062-4FA7-B665-28223C079773}"/>
              </a:ext>
            </a:extLst>
          </p:cNvPr>
          <p:cNvSpPr txBox="1"/>
          <p:nvPr/>
        </p:nvSpPr>
        <p:spPr>
          <a:xfrm>
            <a:off x="7108157" y="1946943"/>
            <a:ext cx="4874346" cy="1200329"/>
          </a:xfrm>
          <a:prstGeom prst="rect">
            <a:avLst/>
          </a:prstGeom>
          <a:noFill/>
        </p:spPr>
        <p:txBody>
          <a:bodyPr wrap="square">
            <a:spAutoFit/>
          </a:bodyPr>
          <a:lstStyle/>
          <a:p>
            <a:r>
              <a:rPr lang="zh-CN" altLang="en-US" dirty="0"/>
              <a:t>使用 </a:t>
            </a:r>
            <a:r>
              <a:rPr lang="en-US" altLang="zh-CN" dirty="0" err="1"/>
              <a:t>LEFse</a:t>
            </a:r>
            <a:r>
              <a:rPr lang="en-US" altLang="zh-CN" dirty="0"/>
              <a:t> </a:t>
            </a:r>
            <a:r>
              <a:rPr lang="zh-CN" altLang="en-US" dirty="0"/>
              <a:t>进行组间物种组成差异分析和寻找 </a:t>
            </a:r>
            <a:r>
              <a:rPr lang="en-US" altLang="zh-CN" dirty="0"/>
              <a:t>AD </a:t>
            </a:r>
            <a:r>
              <a:rPr lang="zh-CN" altLang="en-US" dirty="0"/>
              <a:t>相关的肠道微生物标志物。</a:t>
            </a:r>
            <a:r>
              <a:rPr lang="zh-CN" altLang="en-US" sz="1800" dirty="0"/>
              <a:t>展示了 </a:t>
            </a:r>
            <a:r>
              <a:rPr lang="en-US" altLang="zh-CN" sz="1800" dirty="0"/>
              <a:t>AD </a:t>
            </a:r>
            <a:r>
              <a:rPr lang="zh-CN" altLang="en-US" sz="1800" dirty="0"/>
              <a:t>组和 </a:t>
            </a:r>
            <a:r>
              <a:rPr lang="en-US" altLang="zh-CN" sz="1800" dirty="0"/>
              <a:t>C </a:t>
            </a:r>
            <a:r>
              <a:rPr lang="zh-CN" altLang="en-US" sz="1800" dirty="0"/>
              <a:t>组在各水平的物种组成差异（</a:t>
            </a:r>
            <a:r>
              <a:rPr lang="en-US" altLang="zh-CN" sz="1800" dirty="0"/>
              <a:t>LDA </a:t>
            </a:r>
            <a:r>
              <a:rPr lang="zh-CN" altLang="en-US" sz="1800" dirty="0"/>
              <a:t>得分阈值 </a:t>
            </a:r>
            <a:r>
              <a:rPr lang="en-US" altLang="zh-CN" sz="1800" dirty="0"/>
              <a:t>&gt;3</a:t>
            </a:r>
            <a:r>
              <a:rPr lang="zh-CN" altLang="en-US" sz="1800" dirty="0"/>
              <a:t>，</a:t>
            </a:r>
            <a:r>
              <a:rPr lang="en-US" altLang="zh-CN" sz="1800" dirty="0"/>
              <a:t>p&lt;0.05 </a:t>
            </a:r>
            <a:r>
              <a:rPr lang="zh-CN" altLang="en-US" dirty="0"/>
              <a:t>​</a:t>
            </a:r>
          </a:p>
        </p:txBody>
      </p:sp>
      <p:sp>
        <p:nvSpPr>
          <p:cNvPr id="15" name="标题 1">
            <a:extLst>
              <a:ext uri="{FF2B5EF4-FFF2-40B4-BE49-F238E27FC236}">
                <a16:creationId xmlns:a16="http://schemas.microsoft.com/office/drawing/2014/main" id="{D8B34CE5-8A8C-4223-9423-0358E0BCFE24}"/>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3.2 </a:t>
            </a:r>
            <a:r>
              <a:rPr lang="en-US" altLang="zh-CN" b="1" dirty="0">
                <a:latin typeface="Arial" panose="020B0604020202020204" pitchFamily="34" charset="0"/>
                <a:cs typeface="Arial" panose="020B0604020202020204" pitchFamily="34" charset="0"/>
              </a:rPr>
              <a:t>AD</a:t>
            </a:r>
            <a:r>
              <a:rPr lang="en-US" altLang="zh-CN" b="1" dirty="0">
                <a:latin typeface="+mj-ea"/>
              </a:rPr>
              <a:t> </a:t>
            </a:r>
            <a:r>
              <a:rPr lang="zh-CN" altLang="en-US" b="1" dirty="0">
                <a:latin typeface="+mj-ea"/>
              </a:rPr>
              <a:t>患者肠道微生物组成的相对失调​</a:t>
            </a:r>
          </a:p>
        </p:txBody>
      </p:sp>
    </p:spTree>
    <p:extLst>
      <p:ext uri="{BB962C8B-B14F-4D97-AF65-F5344CB8AC3E}">
        <p14:creationId xmlns:p14="http://schemas.microsoft.com/office/powerpoint/2010/main" val="2789685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44507CD-70BD-4F91-9A74-663547FF1968}"/>
              </a:ext>
            </a:extLst>
          </p:cNvPr>
          <p:cNvPicPr>
            <a:picLocks noChangeAspect="1"/>
          </p:cNvPicPr>
          <p:nvPr/>
        </p:nvPicPr>
        <p:blipFill rotWithShape="1">
          <a:blip r:embed="rId3"/>
          <a:srcRect r="47097"/>
          <a:stretch/>
        </p:blipFill>
        <p:spPr>
          <a:xfrm>
            <a:off x="116958" y="1638294"/>
            <a:ext cx="3487479" cy="2721014"/>
          </a:xfrm>
          <a:prstGeom prst="rect">
            <a:avLst/>
          </a:prstGeom>
        </p:spPr>
      </p:pic>
      <p:sp>
        <p:nvSpPr>
          <p:cNvPr id="4" name="标题 1">
            <a:extLst>
              <a:ext uri="{FF2B5EF4-FFF2-40B4-BE49-F238E27FC236}">
                <a16:creationId xmlns:a16="http://schemas.microsoft.com/office/drawing/2014/main" id="{592FDEBF-F2D6-4ED7-8256-34BB6C40EA73}"/>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3.2 </a:t>
            </a:r>
            <a:r>
              <a:rPr lang="en-US" altLang="zh-CN" b="1" dirty="0">
                <a:latin typeface="Arial" panose="020B0604020202020204" pitchFamily="34" charset="0"/>
                <a:cs typeface="Arial" panose="020B0604020202020204" pitchFamily="34" charset="0"/>
              </a:rPr>
              <a:t>AD</a:t>
            </a:r>
            <a:r>
              <a:rPr lang="en-US" altLang="zh-CN" b="1" dirty="0">
                <a:latin typeface="+mj-ea"/>
              </a:rPr>
              <a:t> </a:t>
            </a:r>
            <a:r>
              <a:rPr lang="zh-CN" altLang="en-US" b="1" dirty="0">
                <a:latin typeface="+mj-ea"/>
              </a:rPr>
              <a:t>患者肠道微生物组成的相对失调​</a:t>
            </a:r>
          </a:p>
        </p:txBody>
      </p:sp>
      <p:sp>
        <p:nvSpPr>
          <p:cNvPr id="8" name="文本框 7">
            <a:extLst>
              <a:ext uri="{FF2B5EF4-FFF2-40B4-BE49-F238E27FC236}">
                <a16:creationId xmlns:a16="http://schemas.microsoft.com/office/drawing/2014/main" id="{CA8A9122-B358-4978-945A-F08C63DCA408}"/>
              </a:ext>
            </a:extLst>
          </p:cNvPr>
          <p:cNvSpPr txBox="1"/>
          <p:nvPr/>
        </p:nvSpPr>
        <p:spPr>
          <a:xfrm>
            <a:off x="116958" y="1040465"/>
            <a:ext cx="4657061" cy="646331"/>
          </a:xfrm>
          <a:prstGeom prst="rect">
            <a:avLst/>
          </a:prstGeom>
          <a:noFill/>
        </p:spPr>
        <p:txBody>
          <a:bodyPr wrap="square">
            <a:spAutoFit/>
          </a:bodyPr>
          <a:lstStyle/>
          <a:p>
            <a:r>
              <a:rPr lang="zh-CN" altLang="en-US" dirty="0"/>
              <a:t>对门、科、属水平进行</a:t>
            </a:r>
            <a:r>
              <a:rPr lang="en-US" altLang="zh-CN" dirty="0"/>
              <a:t>Wilcoxon</a:t>
            </a:r>
            <a:r>
              <a:rPr lang="zh-CN" altLang="en-US" dirty="0"/>
              <a:t>检验，展示各水平差异菌</a:t>
            </a:r>
          </a:p>
        </p:txBody>
      </p:sp>
      <p:graphicFrame>
        <p:nvGraphicFramePr>
          <p:cNvPr id="9" name="表格 3">
            <a:extLst>
              <a:ext uri="{FF2B5EF4-FFF2-40B4-BE49-F238E27FC236}">
                <a16:creationId xmlns:a16="http://schemas.microsoft.com/office/drawing/2014/main" id="{D665D669-D039-4F89-B77B-57D0E8C66397}"/>
              </a:ext>
            </a:extLst>
          </p:cNvPr>
          <p:cNvGraphicFramePr>
            <a:graphicFrameLocks noGrp="1"/>
          </p:cNvGraphicFramePr>
          <p:nvPr>
            <p:ph idx="1"/>
            <p:extLst>
              <p:ext uri="{D42A27DB-BD31-4B8C-83A1-F6EECF244321}">
                <p14:modId xmlns:p14="http://schemas.microsoft.com/office/powerpoint/2010/main" val="2691960995"/>
              </p:ext>
            </p:extLst>
          </p:nvPr>
        </p:nvGraphicFramePr>
        <p:xfrm>
          <a:off x="4647757" y="2327588"/>
          <a:ext cx="7041412" cy="3997518"/>
        </p:xfrm>
        <a:graphic>
          <a:graphicData uri="http://schemas.openxmlformats.org/drawingml/2006/table">
            <a:tbl>
              <a:tblPr firstRow="1" bandRow="1">
                <a:tableStyleId>{8EC20E35-A176-4012-BC5E-935CFFF8708E}</a:tableStyleId>
              </a:tblPr>
              <a:tblGrid>
                <a:gridCol w="1034017">
                  <a:extLst>
                    <a:ext uri="{9D8B030D-6E8A-4147-A177-3AD203B41FA5}">
                      <a16:colId xmlns:a16="http://schemas.microsoft.com/office/drawing/2014/main" val="3332322914"/>
                    </a:ext>
                  </a:extLst>
                </a:gridCol>
                <a:gridCol w="1127051">
                  <a:extLst>
                    <a:ext uri="{9D8B030D-6E8A-4147-A177-3AD203B41FA5}">
                      <a16:colId xmlns:a16="http://schemas.microsoft.com/office/drawing/2014/main" val="11815223"/>
                    </a:ext>
                  </a:extLst>
                </a:gridCol>
                <a:gridCol w="4880344">
                  <a:extLst>
                    <a:ext uri="{9D8B030D-6E8A-4147-A177-3AD203B41FA5}">
                      <a16:colId xmlns:a16="http://schemas.microsoft.com/office/drawing/2014/main" val="1617059608"/>
                    </a:ext>
                  </a:extLst>
                </a:gridCol>
              </a:tblGrid>
              <a:tr h="346298">
                <a:tc>
                  <a:txBody>
                    <a:bodyPr/>
                    <a:lstStyle/>
                    <a:p>
                      <a:r>
                        <a:rPr lang="en-US" altLang="zh-CN" sz="1400" dirty="0"/>
                        <a:t>Level</a:t>
                      </a:r>
                      <a:endParaRPr lang="zh-CN" altLang="en-US" sz="1400" dirty="0"/>
                    </a:p>
                  </a:txBody>
                  <a:tcPr/>
                </a:tc>
                <a:tc>
                  <a:txBody>
                    <a:bodyPr/>
                    <a:lstStyle/>
                    <a:p>
                      <a:r>
                        <a:rPr lang="zh-CN" altLang="en-US" sz="1400" dirty="0"/>
                        <a:t>变化情况</a:t>
                      </a:r>
                    </a:p>
                  </a:txBody>
                  <a:tcPr/>
                </a:tc>
                <a:tc>
                  <a:txBody>
                    <a:bodyPr/>
                    <a:lstStyle/>
                    <a:p>
                      <a:r>
                        <a:rPr lang="zh-CN" altLang="en-US" sz="1400" dirty="0"/>
                        <a:t>显著差异菌种</a:t>
                      </a:r>
                    </a:p>
                  </a:txBody>
                  <a:tcPr/>
                </a:tc>
                <a:extLst>
                  <a:ext uri="{0D108BD9-81ED-4DB2-BD59-A6C34878D82A}">
                    <a16:rowId xmlns:a16="http://schemas.microsoft.com/office/drawing/2014/main" val="3326912444"/>
                  </a:ext>
                </a:extLst>
              </a:tr>
              <a:tr h="492299">
                <a:tc rowSpan="2">
                  <a:txBody>
                    <a:bodyPr/>
                    <a:lstStyle/>
                    <a:p>
                      <a:r>
                        <a:rPr lang="en-US" altLang="zh-CN" sz="1200" dirty="0"/>
                        <a:t>Phylum</a:t>
                      </a:r>
                      <a:endParaRPr lang="zh-CN" altLang="en-US"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zh-CN" altLang="en-US" sz="1200" dirty="0"/>
                        <a:t>显著增加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z="1050" dirty="0" err="1"/>
                        <a:t>Verrucomicrobiota</a:t>
                      </a:r>
                      <a:r>
                        <a:rPr lang="zh-CN" altLang="en-US" sz="1050" dirty="0"/>
                        <a:t>（疣微菌门） </a:t>
                      </a:r>
                      <a:endParaRPr lang="en-US" altLang="zh-CN" sz="1050" dirty="0"/>
                    </a:p>
                    <a:p>
                      <a:r>
                        <a:rPr lang="en-US" altLang="zh-CN" sz="1050" dirty="0" err="1"/>
                        <a:t>Actinobacteriota</a:t>
                      </a:r>
                      <a:r>
                        <a:rPr lang="en-US" altLang="zh-CN" sz="1050" dirty="0"/>
                        <a:t> </a:t>
                      </a:r>
                      <a:r>
                        <a:rPr lang="zh-CN" altLang="en-US" sz="1050" dirty="0"/>
                        <a:t>（放线菌门）​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1770180"/>
                  </a:ext>
                </a:extLst>
              </a:tr>
              <a:tr h="246866">
                <a:tc vMerge="1">
                  <a:txBody>
                    <a:bodyPr/>
                    <a:lstStyle/>
                    <a:p>
                      <a:endParaRPr lang="zh-CN" alt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t>显著下降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Firmicutes </a:t>
                      </a:r>
                      <a:r>
                        <a:rPr lang="zh-CN" altLang="en-US" sz="1050" dirty="0"/>
                        <a:t>（厚壁菌门）​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7160681"/>
                  </a:ext>
                </a:extLst>
              </a:tr>
              <a:tr h="694294">
                <a:tc rowSpan="2">
                  <a:txBody>
                    <a:bodyPr/>
                    <a:lstStyle/>
                    <a:p>
                      <a:r>
                        <a:rPr lang="en-US" altLang="zh-CN" sz="1200" dirty="0"/>
                        <a:t>Family​</a:t>
                      </a:r>
                      <a:endParaRPr lang="zh-CN" alt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t>显著增加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err="1"/>
                        <a:t>Bifidobacteriaceae</a:t>
                      </a:r>
                      <a:r>
                        <a:rPr lang="zh-CN" altLang="en-US" sz="1050" dirty="0"/>
                        <a:t>（双歧杆菌科）、</a:t>
                      </a:r>
                      <a:r>
                        <a:rPr lang="en-US" altLang="zh-CN" sz="1050" dirty="0" err="1"/>
                        <a:t>Akkermansiaceae</a:t>
                      </a:r>
                      <a:r>
                        <a:rPr lang="zh-CN" altLang="en-US" sz="1050" dirty="0"/>
                        <a:t>（艾克曼菌科）</a:t>
                      </a:r>
                      <a:endParaRPr lang="en-US" altLang="zh-CN" sz="1050" dirty="0"/>
                    </a:p>
                    <a:p>
                      <a:r>
                        <a:rPr lang="en-US" altLang="zh-CN" sz="1050" dirty="0" err="1"/>
                        <a:t>Enterococcaceae</a:t>
                      </a:r>
                      <a:r>
                        <a:rPr lang="zh-CN" altLang="en-US" sz="1050" dirty="0"/>
                        <a:t>（肠球菌科）、</a:t>
                      </a:r>
                      <a:r>
                        <a:rPr lang="en-US" altLang="zh-CN" sz="1050" dirty="0" err="1"/>
                        <a:t>Corynebacteriaceae</a:t>
                      </a:r>
                      <a:r>
                        <a:rPr lang="zh-CN" altLang="en-US" sz="1050" dirty="0"/>
                        <a:t>（棒状杆菌科）</a:t>
                      </a:r>
                      <a:endParaRPr lang="en-US" altLang="zh-CN" sz="1050" dirty="0"/>
                    </a:p>
                    <a:p>
                      <a:r>
                        <a:rPr lang="en-US" altLang="zh-CN" sz="1050" dirty="0" err="1"/>
                        <a:t>Eubacteriaceae</a:t>
                      </a:r>
                      <a:r>
                        <a:rPr lang="zh-CN" altLang="en-US" sz="1050" dirty="0"/>
                        <a:t>（优杆菌科）​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3473549"/>
                  </a:ext>
                </a:extLst>
              </a:tr>
              <a:tr h="616688">
                <a:tc vMerge="1">
                  <a:txBody>
                    <a:bodyPr/>
                    <a:lstStyle/>
                    <a:p>
                      <a:endParaRPr lang="zh-CN" altLang="en-US" dirty="0"/>
                    </a:p>
                  </a:txBody>
                  <a:tcPr/>
                </a:tc>
                <a:tc>
                  <a:txBody>
                    <a:bodyPr/>
                    <a:lstStyle/>
                    <a:p>
                      <a:r>
                        <a:rPr lang="zh-CN" altLang="en-US" sz="1200" dirty="0"/>
                        <a:t>显著下降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err="1"/>
                        <a:t>Ruminococcaceae</a:t>
                      </a:r>
                      <a:r>
                        <a:rPr lang="zh-CN" altLang="en-US" sz="1050" dirty="0"/>
                        <a:t>（瘤胃菌科）、</a:t>
                      </a:r>
                      <a:r>
                        <a:rPr lang="en-US" altLang="zh-CN" sz="1050" dirty="0" err="1"/>
                        <a:t>Lachnospiraceae</a:t>
                      </a:r>
                      <a:r>
                        <a:rPr lang="zh-CN" altLang="en-US" sz="1050" dirty="0"/>
                        <a:t>（毛螺菌科）</a:t>
                      </a:r>
                      <a:endParaRPr lang="en-US" altLang="zh-CN" sz="1050" dirty="0"/>
                    </a:p>
                    <a:p>
                      <a:r>
                        <a:rPr lang="en-US" altLang="zh-CN" sz="1050" dirty="0" err="1"/>
                        <a:t>Peptostreptococcaceae</a:t>
                      </a:r>
                      <a:r>
                        <a:rPr lang="zh-CN" altLang="en-US" sz="1050" dirty="0"/>
                        <a:t>（消化链球菌科）、</a:t>
                      </a:r>
                      <a:r>
                        <a:rPr lang="en-US" altLang="zh-CN" sz="1050" dirty="0" err="1"/>
                        <a:t>Monoglobaceae</a:t>
                      </a:r>
                      <a:endParaRPr lang="en-US" altLang="zh-CN" sz="1050" dirty="0"/>
                    </a:p>
                    <a:p>
                      <a:r>
                        <a:rPr lang="en-US" altLang="zh-CN" sz="1050" dirty="0" err="1"/>
                        <a:t>Butyricicoccaceae</a:t>
                      </a:r>
                      <a:r>
                        <a:rPr lang="en-US" altLang="zh-CN" sz="1050" dirty="0"/>
                        <a:t>​</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575614"/>
                  </a:ext>
                </a:extLst>
              </a:tr>
              <a:tr h="648586">
                <a:tc rowSpan="2">
                  <a:txBody>
                    <a:bodyPr/>
                    <a:lstStyle/>
                    <a:p>
                      <a:r>
                        <a:rPr lang="en-US" altLang="zh-CN" sz="1200" dirty="0"/>
                        <a:t>Genus​</a:t>
                      </a:r>
                      <a:endParaRPr lang="zh-CN" alt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zh-CN" altLang="en-US" sz="1200" dirty="0"/>
                        <a:t>显著增加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Bifidobacterium</a:t>
                      </a:r>
                      <a:r>
                        <a:rPr lang="zh-CN" altLang="en-US" sz="1050" dirty="0"/>
                        <a:t>（双歧杆菌属）、</a:t>
                      </a:r>
                      <a:r>
                        <a:rPr lang="en-US" altLang="zh-CN" sz="1050" dirty="0" err="1"/>
                        <a:t>Akkermansia</a:t>
                      </a:r>
                      <a:r>
                        <a:rPr lang="zh-CN" altLang="en-US" sz="1050" dirty="0"/>
                        <a:t>（艾克曼菌属）</a:t>
                      </a:r>
                      <a:endParaRPr lang="en-US" altLang="zh-CN" sz="1050" dirty="0"/>
                    </a:p>
                    <a:p>
                      <a:r>
                        <a:rPr lang="en-US" altLang="zh-CN" sz="1050" dirty="0"/>
                        <a:t>[</a:t>
                      </a:r>
                      <a:r>
                        <a:rPr lang="en-US" altLang="zh-CN" sz="1050" dirty="0" err="1"/>
                        <a:t>Ruminococcus</a:t>
                      </a:r>
                      <a:r>
                        <a:rPr lang="en-US" altLang="zh-CN" sz="1050" dirty="0"/>
                        <a:t>]_</a:t>
                      </a:r>
                      <a:r>
                        <a:rPr lang="en-US" altLang="zh-CN" sz="1050" dirty="0" err="1"/>
                        <a:t>gnavus_group</a:t>
                      </a:r>
                      <a:r>
                        <a:rPr lang="zh-CN" altLang="en-US" sz="1050" dirty="0"/>
                        <a:t>（瘤胃球菌属）、</a:t>
                      </a:r>
                      <a:r>
                        <a:rPr lang="en-US" altLang="zh-CN" sz="1050" dirty="0" err="1"/>
                        <a:t>Erysipelatoclostridium</a:t>
                      </a:r>
                      <a:endParaRPr lang="en-US" altLang="zh-CN" sz="1050" dirty="0"/>
                    </a:p>
                    <a:p>
                      <a:r>
                        <a:rPr lang="en-US" altLang="zh-CN" sz="1050" dirty="0"/>
                        <a:t>Enterococcus</a:t>
                      </a:r>
                      <a:r>
                        <a:rPr lang="zh-CN" altLang="en-US" sz="1050" dirty="0"/>
                        <a:t>（肠球菌属）、</a:t>
                      </a:r>
                      <a:r>
                        <a:rPr lang="en-US" altLang="zh-CN" sz="1050" dirty="0" err="1"/>
                        <a:t>Hungatella</a:t>
                      </a:r>
                      <a:r>
                        <a:rPr lang="en-US" altLang="zh-CN" sz="1050" dirty="0"/>
                        <a:t>​</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5148811"/>
                  </a:ext>
                </a:extLst>
              </a:tr>
              <a:tr h="925033">
                <a:tc vMerge="1">
                  <a:txBody>
                    <a:bodyPr/>
                    <a:lstStyle/>
                    <a:p>
                      <a:endParaRPr lang="zh-CN" altLang="en-US" dirty="0"/>
                    </a:p>
                  </a:txBody>
                  <a:tcPr/>
                </a:tc>
                <a:tc>
                  <a:txBody>
                    <a:bodyPr/>
                    <a:lstStyle/>
                    <a:p>
                      <a:r>
                        <a:rPr lang="zh-CN" altLang="en-US" sz="1200" dirty="0"/>
                        <a:t>显著下降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ltLang="zh-CN" sz="1050" dirty="0" err="1"/>
                        <a:t>Faecalibacterium</a:t>
                      </a:r>
                      <a:r>
                        <a:rPr lang="zh-CN" altLang="en-US" sz="1050" dirty="0"/>
                        <a:t>（粪杆菌属）、</a:t>
                      </a:r>
                      <a:r>
                        <a:rPr lang="en-US" altLang="zh-CN" sz="1050" dirty="0" err="1"/>
                        <a:t>Agathobacter</a:t>
                      </a:r>
                      <a:endParaRPr lang="en-US" altLang="zh-CN" sz="1050" dirty="0"/>
                    </a:p>
                    <a:p>
                      <a:r>
                        <a:rPr lang="en-US" altLang="zh-CN" sz="1050" dirty="0" err="1"/>
                        <a:t>Roseburia</a:t>
                      </a:r>
                      <a:r>
                        <a:rPr lang="zh-CN" altLang="en-US" sz="1050" dirty="0"/>
                        <a:t>（罗斯氏菌属）、</a:t>
                      </a:r>
                      <a:r>
                        <a:rPr lang="en-US" altLang="zh-CN" sz="1050" dirty="0" err="1"/>
                        <a:t>Romboutsia</a:t>
                      </a:r>
                      <a:endParaRPr lang="en-US" altLang="zh-CN" sz="1050" dirty="0"/>
                    </a:p>
                    <a:p>
                      <a:r>
                        <a:rPr lang="en-US" altLang="zh-CN" sz="1050" dirty="0"/>
                        <a:t>Lachnospiraceae_NK4A136_group</a:t>
                      </a:r>
                      <a:r>
                        <a:rPr lang="zh-CN" altLang="en-US" sz="1050" dirty="0"/>
                        <a:t>（毛螺菌属）、</a:t>
                      </a:r>
                      <a:r>
                        <a:rPr lang="en-US" altLang="zh-CN" sz="1050" dirty="0"/>
                        <a:t>Clostridia_UCG-014</a:t>
                      </a:r>
                      <a:r>
                        <a:rPr lang="zh-CN" altLang="en-US" sz="1050" dirty="0"/>
                        <a:t>、</a:t>
                      </a:r>
                      <a:r>
                        <a:rPr lang="en-US" altLang="zh-CN" sz="1050" dirty="0" err="1"/>
                        <a:t>Coprococcus</a:t>
                      </a:r>
                      <a:r>
                        <a:rPr lang="zh-CN" altLang="en-US" sz="1050" dirty="0"/>
                        <a:t>（粪球菌属）、</a:t>
                      </a:r>
                      <a:r>
                        <a:rPr lang="en-US" altLang="zh-CN" sz="1050" dirty="0" err="1"/>
                        <a:t>Fusicatenibacter</a:t>
                      </a:r>
                      <a:r>
                        <a:rPr lang="zh-CN" altLang="en-US" sz="1050" dirty="0"/>
                        <a:t>、</a:t>
                      </a:r>
                      <a:r>
                        <a:rPr lang="en-US" altLang="zh-CN" sz="1050" dirty="0" err="1"/>
                        <a:t>Butyricicoccus</a:t>
                      </a:r>
                      <a:r>
                        <a:rPr lang="zh-CN" altLang="en-US" sz="1050" dirty="0"/>
                        <a:t>、</a:t>
                      </a:r>
                      <a:r>
                        <a:rPr lang="en-US" altLang="zh-CN" sz="1050" dirty="0" err="1"/>
                        <a:t>Lachnospira</a:t>
                      </a:r>
                      <a:r>
                        <a:rPr lang="zh-CN" altLang="en-US" sz="1050" dirty="0"/>
                        <a:t>（毛螺菌属）、</a:t>
                      </a:r>
                      <a:r>
                        <a:rPr lang="en-US" altLang="zh-CN" sz="1050" dirty="0"/>
                        <a:t>[Eubacterium]_</a:t>
                      </a:r>
                      <a:r>
                        <a:rPr lang="en-US" altLang="zh-CN" sz="1050" dirty="0" err="1"/>
                        <a:t>ruminantium_group</a:t>
                      </a:r>
                      <a:r>
                        <a:rPr lang="en-US" altLang="zh-CN" sz="1050" dirty="0"/>
                        <a:t>​</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51721810"/>
                  </a:ext>
                </a:extLst>
              </a:tr>
            </a:tbl>
          </a:graphicData>
        </a:graphic>
      </p:graphicFrame>
      <p:pic>
        <p:nvPicPr>
          <p:cNvPr id="10" name="图片 9">
            <a:extLst>
              <a:ext uri="{FF2B5EF4-FFF2-40B4-BE49-F238E27FC236}">
                <a16:creationId xmlns:a16="http://schemas.microsoft.com/office/drawing/2014/main" id="{BADA77A1-F99F-4B4F-8CEC-CA5E1E56F274}"/>
              </a:ext>
            </a:extLst>
          </p:cNvPr>
          <p:cNvPicPr>
            <a:picLocks noChangeAspect="1"/>
          </p:cNvPicPr>
          <p:nvPr/>
        </p:nvPicPr>
        <p:blipFill rotWithShape="1">
          <a:blip r:embed="rId3"/>
          <a:srcRect l="51237"/>
          <a:stretch/>
        </p:blipFill>
        <p:spPr>
          <a:xfrm>
            <a:off x="0" y="4136986"/>
            <a:ext cx="3214577" cy="2721014"/>
          </a:xfrm>
          <a:prstGeom prst="rect">
            <a:avLst/>
          </a:prstGeom>
        </p:spPr>
      </p:pic>
      <p:sp>
        <p:nvSpPr>
          <p:cNvPr id="12" name="文本框 11">
            <a:extLst>
              <a:ext uri="{FF2B5EF4-FFF2-40B4-BE49-F238E27FC236}">
                <a16:creationId xmlns:a16="http://schemas.microsoft.com/office/drawing/2014/main" id="{CE4DC066-75EF-4EDF-AED3-168A22F61D02}"/>
              </a:ext>
            </a:extLst>
          </p:cNvPr>
          <p:cNvSpPr txBox="1"/>
          <p:nvPr/>
        </p:nvSpPr>
        <p:spPr>
          <a:xfrm>
            <a:off x="4590608" y="1021356"/>
            <a:ext cx="7155711" cy="1600438"/>
          </a:xfrm>
          <a:prstGeom prst="rect">
            <a:avLst/>
          </a:prstGeom>
          <a:noFill/>
        </p:spPr>
        <p:txBody>
          <a:bodyPr wrap="square">
            <a:spAutoFit/>
          </a:bodyPr>
          <a:lstStyle/>
          <a:p>
            <a:r>
              <a:rPr lang="zh-CN" altLang="en-US" sz="1600" dirty="0"/>
              <a:t>在属水平上， </a:t>
            </a:r>
            <a:r>
              <a:rPr lang="zh-CN" altLang="en-US" sz="1600" b="1" dirty="0"/>
              <a:t>产丁酸盐</a:t>
            </a:r>
            <a:r>
              <a:rPr lang="zh-CN" altLang="en-US" sz="1600" dirty="0"/>
              <a:t>的</a:t>
            </a:r>
            <a:r>
              <a:rPr lang="en-US" altLang="zh-CN" sz="1600" dirty="0" err="1"/>
              <a:t>Faecalibacterium</a:t>
            </a:r>
            <a:r>
              <a:rPr lang="en-US" altLang="zh-CN" sz="1600" dirty="0"/>
              <a:t> </a:t>
            </a:r>
            <a:r>
              <a:rPr lang="zh-CN" altLang="en-US" sz="1600" dirty="0"/>
              <a:t>、</a:t>
            </a:r>
            <a:r>
              <a:rPr lang="en-US" altLang="zh-CN" sz="1600" dirty="0" err="1"/>
              <a:t>Roseburia</a:t>
            </a:r>
            <a:r>
              <a:rPr lang="en-US" altLang="zh-CN" sz="1600" dirty="0"/>
              <a:t> </a:t>
            </a:r>
            <a:r>
              <a:rPr lang="zh-CN" altLang="en-US" sz="1600" dirty="0"/>
              <a:t>、</a:t>
            </a:r>
            <a:r>
              <a:rPr lang="en-US" altLang="zh-CN" sz="1600" dirty="0" err="1"/>
              <a:t>Butyricicoccus</a:t>
            </a:r>
            <a:r>
              <a:rPr lang="zh-CN" altLang="en-US" sz="1600" dirty="0"/>
              <a:t>、</a:t>
            </a:r>
            <a:r>
              <a:rPr lang="en-US" altLang="zh-CN" sz="1600" dirty="0" err="1"/>
              <a:t>Coprococcus</a:t>
            </a:r>
            <a:r>
              <a:rPr lang="zh-CN" altLang="en-US" sz="1600" dirty="0"/>
              <a:t>等显著下降；</a:t>
            </a:r>
            <a:r>
              <a:rPr lang="en-US" altLang="zh-CN" sz="1600" dirty="0"/>
              <a:t>Enterococcus</a:t>
            </a:r>
            <a:r>
              <a:rPr lang="zh-CN" altLang="en-US" sz="1600" dirty="0"/>
              <a:t>等有害菌增加，有趣的是</a:t>
            </a:r>
            <a:r>
              <a:rPr lang="en-US" altLang="zh-CN" sz="1600" dirty="0" err="1"/>
              <a:t>Bifidobacteriaceae</a:t>
            </a:r>
            <a:r>
              <a:rPr lang="en-US" altLang="zh-CN" sz="1600" dirty="0"/>
              <a:t> </a:t>
            </a:r>
            <a:r>
              <a:rPr lang="zh-CN" altLang="en-US" sz="1600" dirty="0"/>
              <a:t>、</a:t>
            </a:r>
            <a:r>
              <a:rPr lang="en-US" altLang="zh-CN" sz="1600" dirty="0" err="1"/>
              <a:t>Enterococcaceae</a:t>
            </a:r>
            <a:r>
              <a:rPr lang="en-US" altLang="zh-CN" sz="1600" dirty="0"/>
              <a:t> </a:t>
            </a:r>
            <a:r>
              <a:rPr lang="zh-CN" altLang="en-US" sz="1600" dirty="0"/>
              <a:t>等主要</a:t>
            </a:r>
            <a:r>
              <a:rPr lang="zh-CN" altLang="en-US" sz="1600" b="1" dirty="0"/>
              <a:t>产乳酸的菌显著增加</a:t>
            </a:r>
            <a:r>
              <a:rPr lang="zh-CN" altLang="en-US" sz="1600" dirty="0"/>
              <a:t>，以往被认为是有益的 </a:t>
            </a:r>
            <a:r>
              <a:rPr lang="en-US" altLang="zh-CN" sz="1600" dirty="0"/>
              <a:t>Bifidobacterium </a:t>
            </a:r>
            <a:r>
              <a:rPr lang="zh-CN" altLang="en-US" sz="1600" dirty="0"/>
              <a:t>和 </a:t>
            </a:r>
            <a:r>
              <a:rPr lang="en-US" altLang="zh-CN" sz="1600" dirty="0" err="1"/>
              <a:t>Akkermansia</a:t>
            </a:r>
            <a:r>
              <a:rPr lang="en-US" altLang="zh-CN" sz="1600" dirty="0"/>
              <a:t> </a:t>
            </a:r>
            <a:r>
              <a:rPr lang="zh-CN" altLang="en-US" sz="1600" dirty="0"/>
              <a:t>是 </a:t>
            </a:r>
            <a:r>
              <a:rPr lang="en-US" altLang="zh-CN" sz="1600" dirty="0"/>
              <a:t>AD </a:t>
            </a:r>
            <a:r>
              <a:rPr lang="zh-CN" altLang="en-US" sz="1600" dirty="0"/>
              <a:t>患者肠道富集微生物群中最丰富的属之一。这表明两者可能在 </a:t>
            </a:r>
            <a:r>
              <a:rPr lang="en-US" altLang="zh-CN" sz="1600" dirty="0"/>
              <a:t>AD </a:t>
            </a:r>
            <a:r>
              <a:rPr lang="zh-CN" altLang="en-US" sz="1600" dirty="0"/>
              <a:t>的发病和发展中起关键作用。​</a:t>
            </a:r>
            <a:endParaRPr lang="en-US" altLang="zh-CN" sz="1600" dirty="0"/>
          </a:p>
          <a:p>
            <a:endParaRPr lang="zh-CN" altLang="en-US" dirty="0"/>
          </a:p>
        </p:txBody>
      </p:sp>
      <p:sp>
        <p:nvSpPr>
          <p:cNvPr id="14" name="文本框 13">
            <a:extLst>
              <a:ext uri="{FF2B5EF4-FFF2-40B4-BE49-F238E27FC236}">
                <a16:creationId xmlns:a16="http://schemas.microsoft.com/office/drawing/2014/main" id="{90E5D55F-3C88-45E0-8A6F-1EF57ED44CC1}"/>
              </a:ext>
            </a:extLst>
          </p:cNvPr>
          <p:cNvSpPr txBox="1"/>
          <p:nvPr/>
        </p:nvSpPr>
        <p:spPr>
          <a:xfrm>
            <a:off x="4590608" y="6273225"/>
            <a:ext cx="715571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或许因为丰度增加的菌群和丰度减少的菌群相互作用，导致 </a:t>
            </a:r>
            <a:r>
              <a:rPr lang="en-US" altLang="zh-CN" sz="1600" dirty="0"/>
              <a:t>SCFA </a:t>
            </a:r>
            <a:r>
              <a:rPr lang="zh-CN" altLang="en-US" sz="1600" dirty="0"/>
              <a:t>短链脂肪酸等肠道菌群代谢物的变化，可能参与了 </a:t>
            </a:r>
            <a:r>
              <a:rPr lang="en-US" altLang="zh-CN" sz="1600" dirty="0"/>
              <a:t>AD </a:t>
            </a:r>
            <a:r>
              <a:rPr lang="zh-CN" altLang="en-US" sz="1600" dirty="0"/>
              <a:t>的发病和发展。</a:t>
            </a:r>
            <a:endParaRPr lang="en-US" altLang="zh-CN" sz="1600" dirty="0"/>
          </a:p>
        </p:txBody>
      </p:sp>
    </p:spTree>
    <p:extLst>
      <p:ext uri="{BB962C8B-B14F-4D97-AF65-F5344CB8AC3E}">
        <p14:creationId xmlns:p14="http://schemas.microsoft.com/office/powerpoint/2010/main" val="2965519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116BB29-955C-4E3D-ACAF-ECED99DC75F0}"/>
              </a:ext>
            </a:extLst>
          </p:cNvPr>
          <p:cNvSpPr txBox="1"/>
          <p:nvPr/>
        </p:nvSpPr>
        <p:spPr>
          <a:xfrm>
            <a:off x="234112" y="1638586"/>
            <a:ext cx="6097772" cy="2862322"/>
          </a:xfrm>
          <a:prstGeom prst="rect">
            <a:avLst/>
          </a:prstGeom>
          <a:noFill/>
        </p:spPr>
        <p:txBody>
          <a:bodyPr wrap="square">
            <a:spAutoFit/>
          </a:bodyPr>
          <a:lstStyle/>
          <a:p>
            <a:r>
              <a:rPr lang="zh-CN" altLang="en-US" b="1" dirty="0"/>
              <a:t>数据集</a:t>
            </a:r>
            <a:r>
              <a:rPr lang="zh-CN" altLang="en-US" dirty="0"/>
              <a:t>：拆分 </a:t>
            </a:r>
            <a:r>
              <a:rPr lang="en-US" altLang="zh-CN" dirty="0"/>
              <a:t>171 </a:t>
            </a:r>
            <a:r>
              <a:rPr lang="zh-CN" altLang="en-US" dirty="0"/>
              <a:t>个样本为训练集（</a:t>
            </a:r>
            <a:r>
              <a:rPr lang="en-US" altLang="zh-CN" dirty="0"/>
              <a:t>n=85</a:t>
            </a:r>
            <a:r>
              <a:rPr lang="zh-CN" altLang="en-US" dirty="0"/>
              <a:t>）和测试集（</a:t>
            </a:r>
            <a:r>
              <a:rPr lang="en-US" altLang="zh-CN" dirty="0"/>
              <a:t>n=86</a:t>
            </a:r>
            <a:r>
              <a:rPr lang="zh-CN" altLang="en-US" dirty="0"/>
              <a:t>）</a:t>
            </a:r>
            <a:endParaRPr lang="en-US" altLang="zh-CN" dirty="0"/>
          </a:p>
          <a:p>
            <a:r>
              <a:rPr lang="zh-CN" altLang="en-US" b="1" dirty="0"/>
              <a:t>实现平台</a:t>
            </a:r>
            <a:r>
              <a:rPr lang="zh-CN" altLang="en-US" dirty="0"/>
              <a:t>：使用 </a:t>
            </a:r>
            <a:r>
              <a:rPr lang="en-US" altLang="zh-CN" dirty="0"/>
              <a:t>R </a:t>
            </a:r>
            <a:r>
              <a:rPr lang="zh-CN" altLang="en-US" dirty="0"/>
              <a:t>语言 </a:t>
            </a:r>
            <a:r>
              <a:rPr lang="en-US" altLang="zh-CN" dirty="0" err="1"/>
              <a:t>randomForest</a:t>
            </a:r>
            <a:r>
              <a:rPr lang="en-US" altLang="zh-CN" dirty="0"/>
              <a:t> </a:t>
            </a:r>
            <a:r>
              <a:rPr lang="zh-CN" altLang="en-US" dirty="0"/>
              <a:t>包构建随机森林分类器</a:t>
            </a:r>
            <a:endParaRPr lang="en-US" altLang="zh-CN" dirty="0"/>
          </a:p>
          <a:p>
            <a:r>
              <a:rPr lang="zh-CN" altLang="en-US" b="1" dirty="0"/>
              <a:t>构建了两种分类器</a:t>
            </a:r>
            <a:r>
              <a:rPr lang="zh-CN" altLang="en-US" dirty="0"/>
              <a:t>：</a:t>
            </a:r>
            <a:endParaRPr lang="en-US" altLang="zh-CN" dirty="0"/>
          </a:p>
          <a:p>
            <a:pPr marL="285750" indent="-285750">
              <a:buFont typeface="Arial" panose="020B0604020202020204" pitchFamily="34" charset="0"/>
              <a:buChar char="•"/>
            </a:pPr>
            <a:r>
              <a:rPr lang="en-US" altLang="zh-CN" b="1" dirty="0"/>
              <a:t>MC</a:t>
            </a:r>
            <a:r>
              <a:rPr lang="zh-CN" altLang="en-US" b="1" dirty="0"/>
              <a:t>分类器</a:t>
            </a:r>
            <a:r>
              <a:rPr lang="zh-CN" altLang="en-US" dirty="0"/>
              <a:t>：先用全部属水平的丰度数据​→</a:t>
            </a:r>
            <a:r>
              <a:rPr lang="en-US" altLang="zh-CN" dirty="0"/>
              <a:t> </a:t>
            </a:r>
            <a:r>
              <a:rPr lang="en-US" altLang="zh-CN" dirty="0" err="1"/>
              <a:t>MeanDecreaseAccuracy</a:t>
            </a:r>
            <a:r>
              <a:rPr lang="en-US" altLang="zh-CN" dirty="0"/>
              <a:t> </a:t>
            </a:r>
            <a:r>
              <a:rPr lang="zh-CN" altLang="en-US" dirty="0"/>
              <a:t>指标​→选取了分值最高的 </a:t>
            </a:r>
            <a:r>
              <a:rPr lang="en-US" altLang="zh-CN" dirty="0"/>
              <a:t>15 </a:t>
            </a:r>
            <a:r>
              <a:rPr lang="zh-CN" altLang="en-US" dirty="0"/>
              <a:t>个 属水平的丰度数据​</a:t>
            </a:r>
            <a:endParaRPr lang="en-US" altLang="zh-CN" dirty="0"/>
          </a:p>
          <a:p>
            <a:pPr marL="285750" indent="-285750">
              <a:buFont typeface="Arial" panose="020B0604020202020204" pitchFamily="34" charset="0"/>
              <a:buChar char="•"/>
            </a:pPr>
            <a:r>
              <a:rPr lang="en-US" altLang="zh-CN" b="1" dirty="0"/>
              <a:t>WC</a:t>
            </a:r>
            <a:r>
              <a:rPr lang="zh-CN" altLang="en-US" b="1" dirty="0"/>
              <a:t>分类器</a:t>
            </a:r>
            <a:r>
              <a:rPr lang="zh-CN" altLang="en-US" dirty="0"/>
              <a:t>：利用 </a:t>
            </a:r>
            <a:r>
              <a:rPr lang="en-US" altLang="zh-CN" dirty="0"/>
              <a:t>Wilcoxon </a:t>
            </a:r>
            <a:r>
              <a:rPr lang="zh-CN" altLang="en-US" dirty="0"/>
              <a:t>秩和检验挑选的组间有显著性差异的属水平特征，提取总丰度前 </a:t>
            </a:r>
            <a:r>
              <a:rPr lang="en-US" altLang="zh-CN" dirty="0"/>
              <a:t>15 </a:t>
            </a:r>
            <a:r>
              <a:rPr lang="zh-CN" altLang="en-US" dirty="0"/>
              <a:t>的特征​</a:t>
            </a:r>
          </a:p>
        </p:txBody>
      </p:sp>
      <p:pic>
        <p:nvPicPr>
          <p:cNvPr id="8" name="内容占位符 4">
            <a:extLst>
              <a:ext uri="{FF2B5EF4-FFF2-40B4-BE49-F238E27FC236}">
                <a16:creationId xmlns:a16="http://schemas.microsoft.com/office/drawing/2014/main" id="{2299B95D-D311-4235-873A-F1FD1AF88E9A}"/>
              </a:ext>
            </a:extLst>
          </p:cNvPr>
          <p:cNvPicPr>
            <a:picLocks noGrp="1" noChangeAspect="1"/>
          </p:cNvPicPr>
          <p:nvPr>
            <p:ph idx="1"/>
          </p:nvPr>
        </p:nvPicPr>
        <p:blipFill rotWithShape="1">
          <a:blip r:embed="rId3"/>
          <a:srcRect t="17007" r="59113" b="3799"/>
          <a:stretch/>
        </p:blipFill>
        <p:spPr>
          <a:xfrm>
            <a:off x="8177097" y="1687138"/>
            <a:ext cx="2115220" cy="2224489"/>
          </a:xfrm>
        </p:spPr>
      </p:pic>
      <p:sp>
        <p:nvSpPr>
          <p:cNvPr id="11" name="文本框 10">
            <a:extLst>
              <a:ext uri="{FF2B5EF4-FFF2-40B4-BE49-F238E27FC236}">
                <a16:creationId xmlns:a16="http://schemas.microsoft.com/office/drawing/2014/main" id="{E58CFA59-A999-4781-9EB9-1ABB4A088991}"/>
              </a:ext>
            </a:extLst>
          </p:cNvPr>
          <p:cNvSpPr txBox="1"/>
          <p:nvPr/>
        </p:nvSpPr>
        <p:spPr>
          <a:xfrm>
            <a:off x="7194276" y="1547574"/>
            <a:ext cx="6097772" cy="369332"/>
          </a:xfrm>
          <a:prstGeom prst="rect">
            <a:avLst/>
          </a:prstGeom>
          <a:noFill/>
        </p:spPr>
        <p:txBody>
          <a:bodyPr wrap="square">
            <a:spAutoFit/>
          </a:bodyPr>
          <a:lstStyle/>
          <a:p>
            <a:r>
              <a:rPr lang="en-US" altLang="zh-CN" dirty="0"/>
              <a:t>WC</a:t>
            </a:r>
            <a:r>
              <a:rPr lang="zh-CN" altLang="en-US" dirty="0"/>
              <a:t>分类器的预测测试集结果的混淆矩阵</a:t>
            </a:r>
          </a:p>
        </p:txBody>
      </p:sp>
      <p:sp>
        <p:nvSpPr>
          <p:cNvPr id="15" name="文本框 14">
            <a:extLst>
              <a:ext uri="{FF2B5EF4-FFF2-40B4-BE49-F238E27FC236}">
                <a16:creationId xmlns:a16="http://schemas.microsoft.com/office/drawing/2014/main" id="{A07B4489-D6BF-43D3-82F1-C07397748CF0}"/>
              </a:ext>
            </a:extLst>
          </p:cNvPr>
          <p:cNvSpPr txBox="1"/>
          <p:nvPr/>
        </p:nvSpPr>
        <p:spPr>
          <a:xfrm>
            <a:off x="7194276" y="3742277"/>
            <a:ext cx="4763612" cy="369332"/>
          </a:xfrm>
          <a:prstGeom prst="rect">
            <a:avLst/>
          </a:prstGeom>
          <a:noFill/>
        </p:spPr>
        <p:txBody>
          <a:bodyPr wrap="square">
            <a:spAutoFit/>
          </a:bodyPr>
          <a:lstStyle/>
          <a:p>
            <a:r>
              <a:rPr lang="zh-CN" altLang="en-US" dirty="0"/>
              <a:t>两个分类器的</a:t>
            </a:r>
            <a:r>
              <a:rPr lang="en-US" altLang="zh-CN" dirty="0"/>
              <a:t>ROC</a:t>
            </a:r>
            <a:r>
              <a:rPr lang="zh-CN" altLang="en-US" dirty="0"/>
              <a:t>曲线</a:t>
            </a:r>
          </a:p>
        </p:txBody>
      </p:sp>
      <p:sp>
        <p:nvSpPr>
          <p:cNvPr id="20" name="文本框 19">
            <a:extLst>
              <a:ext uri="{FF2B5EF4-FFF2-40B4-BE49-F238E27FC236}">
                <a16:creationId xmlns:a16="http://schemas.microsoft.com/office/drawing/2014/main" id="{426C1C43-5805-49B0-9C46-2848B1C266B5}"/>
              </a:ext>
            </a:extLst>
          </p:cNvPr>
          <p:cNvSpPr txBox="1"/>
          <p:nvPr/>
        </p:nvSpPr>
        <p:spPr>
          <a:xfrm>
            <a:off x="234112" y="1146136"/>
            <a:ext cx="6259497" cy="369332"/>
          </a:xfrm>
          <a:prstGeom prst="rect">
            <a:avLst/>
          </a:prstGeom>
          <a:solidFill>
            <a:srgbClr val="202A36"/>
          </a:solidFill>
        </p:spPr>
        <p:txBody>
          <a:bodyPr wrap="square">
            <a:spAutoFit/>
          </a:bodyPr>
          <a:lstStyle/>
          <a:p>
            <a:r>
              <a:rPr lang="zh-CN" altLang="en-US" dirty="0">
                <a:solidFill>
                  <a:schemeClr val="bg1"/>
                </a:solidFill>
              </a:rPr>
              <a:t>构建随机森林分类器</a:t>
            </a:r>
          </a:p>
        </p:txBody>
      </p:sp>
      <p:sp>
        <p:nvSpPr>
          <p:cNvPr id="21" name="文本框 20">
            <a:extLst>
              <a:ext uri="{FF2B5EF4-FFF2-40B4-BE49-F238E27FC236}">
                <a16:creationId xmlns:a16="http://schemas.microsoft.com/office/drawing/2014/main" id="{99FA0B07-6AE2-495C-8DD3-AA20D0D76A02}"/>
              </a:ext>
            </a:extLst>
          </p:cNvPr>
          <p:cNvSpPr txBox="1"/>
          <p:nvPr/>
        </p:nvSpPr>
        <p:spPr>
          <a:xfrm>
            <a:off x="7194276" y="1140328"/>
            <a:ext cx="4926765" cy="369332"/>
          </a:xfrm>
          <a:prstGeom prst="rect">
            <a:avLst/>
          </a:prstGeom>
          <a:solidFill>
            <a:srgbClr val="202A36"/>
          </a:solidFill>
        </p:spPr>
        <p:txBody>
          <a:bodyPr wrap="square">
            <a:spAutoFit/>
          </a:bodyPr>
          <a:lstStyle/>
          <a:p>
            <a:r>
              <a:rPr lang="zh-CN" altLang="en-US" dirty="0">
                <a:solidFill>
                  <a:schemeClr val="bg1"/>
                </a:solidFill>
              </a:rPr>
              <a:t>分类效果</a:t>
            </a:r>
          </a:p>
        </p:txBody>
      </p:sp>
      <p:sp>
        <p:nvSpPr>
          <p:cNvPr id="23" name="文本框 22">
            <a:extLst>
              <a:ext uri="{FF2B5EF4-FFF2-40B4-BE49-F238E27FC236}">
                <a16:creationId xmlns:a16="http://schemas.microsoft.com/office/drawing/2014/main" id="{2C23C4FC-5CE3-4EC4-BE3E-12E9CFC5E1E8}"/>
              </a:ext>
            </a:extLst>
          </p:cNvPr>
          <p:cNvSpPr txBox="1"/>
          <p:nvPr/>
        </p:nvSpPr>
        <p:spPr>
          <a:xfrm>
            <a:off x="213506" y="5390385"/>
            <a:ext cx="6259497" cy="646331"/>
          </a:xfrm>
          <a:prstGeom prst="rect">
            <a:avLst/>
          </a:prstGeom>
          <a:solidFill>
            <a:schemeClr val="bg2"/>
          </a:solidFill>
          <a:ln>
            <a:solidFill>
              <a:schemeClr val="tx1"/>
            </a:solidFill>
          </a:ln>
        </p:spPr>
        <p:txBody>
          <a:bodyPr wrap="square">
            <a:spAutoFit/>
          </a:bodyPr>
          <a:lstStyle/>
          <a:p>
            <a:r>
              <a:rPr lang="zh-CN" altLang="en-US" dirty="0"/>
              <a:t>通过 </a:t>
            </a:r>
            <a:r>
              <a:rPr lang="en-US" altLang="zh-CN" dirty="0"/>
              <a:t>WC </a:t>
            </a:r>
            <a:r>
              <a:rPr lang="zh-CN" altLang="en-US" dirty="0"/>
              <a:t>分类器的良好效果，可知利用肠道微生物作为生物标志物来早期预测 </a:t>
            </a:r>
            <a:r>
              <a:rPr lang="en-US" altLang="zh-CN" dirty="0"/>
              <a:t>AD </a:t>
            </a:r>
            <a:r>
              <a:rPr lang="zh-CN" altLang="en-US" dirty="0"/>
              <a:t>患者和健康人是具有很大潜力的</a:t>
            </a:r>
          </a:p>
        </p:txBody>
      </p:sp>
      <p:sp>
        <p:nvSpPr>
          <p:cNvPr id="24" name="标题 1">
            <a:extLst>
              <a:ext uri="{FF2B5EF4-FFF2-40B4-BE49-F238E27FC236}">
                <a16:creationId xmlns:a16="http://schemas.microsoft.com/office/drawing/2014/main" id="{F61010F9-A890-4FD1-97C2-0054F571F0DD}"/>
              </a:ext>
            </a:extLst>
          </p:cNvPr>
          <p:cNvSpPr txBox="1">
            <a:spLocks/>
          </p:cNvSpPr>
          <p:nvPr/>
        </p:nvSpPr>
        <p:spPr>
          <a:xfrm>
            <a:off x="361506" y="0"/>
            <a:ext cx="11596381" cy="14588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3.3 </a:t>
            </a:r>
            <a:r>
              <a:rPr lang="zh-CN" altLang="en-US" b="1" dirty="0"/>
              <a:t>基于肠道微生物标志物能有效鉴别</a:t>
            </a:r>
            <a:r>
              <a:rPr lang="en-US" altLang="zh-CN" b="1" dirty="0">
                <a:latin typeface="Arial" panose="020B0604020202020204" pitchFamily="34" charset="0"/>
                <a:cs typeface="Arial" panose="020B0604020202020204" pitchFamily="34" charset="0"/>
              </a:rPr>
              <a:t>AD</a:t>
            </a:r>
            <a:r>
              <a:rPr lang="zh-CN" altLang="en-US" b="1" dirty="0"/>
              <a:t>患者</a:t>
            </a:r>
            <a:endParaRPr lang="zh-CN" altLang="en-US" b="1" dirty="0">
              <a:latin typeface="+mj-ea"/>
            </a:endParaRPr>
          </a:p>
        </p:txBody>
      </p:sp>
      <p:sp>
        <p:nvSpPr>
          <p:cNvPr id="26" name="文本框 25">
            <a:extLst>
              <a:ext uri="{FF2B5EF4-FFF2-40B4-BE49-F238E27FC236}">
                <a16:creationId xmlns:a16="http://schemas.microsoft.com/office/drawing/2014/main" id="{B5A72EC2-D8F6-488E-9461-FA41135EEE69}"/>
              </a:ext>
            </a:extLst>
          </p:cNvPr>
          <p:cNvSpPr txBox="1"/>
          <p:nvPr/>
        </p:nvSpPr>
        <p:spPr>
          <a:xfrm>
            <a:off x="10243162" y="2415907"/>
            <a:ext cx="1926514" cy="369332"/>
          </a:xfrm>
          <a:prstGeom prst="rect">
            <a:avLst/>
          </a:prstGeom>
          <a:noFill/>
        </p:spPr>
        <p:txBody>
          <a:bodyPr wrap="square">
            <a:spAutoFit/>
          </a:bodyPr>
          <a:lstStyle/>
          <a:p>
            <a:r>
              <a:rPr lang="en-US" altLang="zh-CN" dirty="0"/>
              <a:t>Accuracy=0.79%</a:t>
            </a:r>
            <a:endParaRPr lang="zh-CN" altLang="en-US" dirty="0"/>
          </a:p>
        </p:txBody>
      </p:sp>
      <p:pic>
        <p:nvPicPr>
          <p:cNvPr id="3" name="图片 2">
            <a:extLst>
              <a:ext uri="{FF2B5EF4-FFF2-40B4-BE49-F238E27FC236}">
                <a16:creationId xmlns:a16="http://schemas.microsoft.com/office/drawing/2014/main" id="{919480B9-3C1C-44C5-84BB-B971CB21DD74}"/>
              </a:ext>
            </a:extLst>
          </p:cNvPr>
          <p:cNvPicPr>
            <a:picLocks noChangeAspect="1"/>
          </p:cNvPicPr>
          <p:nvPr/>
        </p:nvPicPr>
        <p:blipFill>
          <a:blip r:embed="rId4"/>
          <a:stretch>
            <a:fillRect/>
          </a:stretch>
        </p:blipFill>
        <p:spPr>
          <a:xfrm>
            <a:off x="8003293" y="4259355"/>
            <a:ext cx="3200619" cy="2502892"/>
          </a:xfrm>
          <a:prstGeom prst="rect">
            <a:avLst/>
          </a:prstGeom>
        </p:spPr>
      </p:pic>
    </p:spTree>
    <p:extLst>
      <p:ext uri="{BB962C8B-B14F-4D97-AF65-F5344CB8AC3E}">
        <p14:creationId xmlns:p14="http://schemas.microsoft.com/office/powerpoint/2010/main" val="3506605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3523B05-F47C-4011-853E-4E31B526AEF1}"/>
              </a:ext>
            </a:extLst>
          </p:cNvPr>
          <p:cNvPicPr>
            <a:picLocks noGrp="1" noChangeAspect="1"/>
          </p:cNvPicPr>
          <p:nvPr>
            <p:ph idx="1"/>
          </p:nvPr>
        </p:nvPicPr>
        <p:blipFill>
          <a:blip r:embed="rId3"/>
          <a:stretch>
            <a:fillRect/>
          </a:stretch>
        </p:blipFill>
        <p:spPr>
          <a:xfrm>
            <a:off x="361506" y="2959440"/>
            <a:ext cx="5543109" cy="1128518"/>
          </a:xfrm>
        </p:spPr>
      </p:pic>
      <p:sp>
        <p:nvSpPr>
          <p:cNvPr id="7" name="文本框 6">
            <a:extLst>
              <a:ext uri="{FF2B5EF4-FFF2-40B4-BE49-F238E27FC236}">
                <a16:creationId xmlns:a16="http://schemas.microsoft.com/office/drawing/2014/main" id="{7CB51602-25BB-4240-8544-5BC5C014CF60}"/>
              </a:ext>
            </a:extLst>
          </p:cNvPr>
          <p:cNvSpPr txBox="1"/>
          <p:nvPr/>
        </p:nvSpPr>
        <p:spPr>
          <a:xfrm>
            <a:off x="7165103" y="4760197"/>
            <a:ext cx="4636693" cy="923330"/>
          </a:xfrm>
          <a:prstGeom prst="rect">
            <a:avLst/>
          </a:prstGeom>
          <a:solidFill>
            <a:schemeClr val="bg2"/>
          </a:solidFill>
          <a:ln>
            <a:solidFill>
              <a:schemeClr val="tx1"/>
            </a:solidFill>
          </a:ln>
        </p:spPr>
        <p:txBody>
          <a:bodyPr wrap="square">
            <a:spAutoFit/>
          </a:bodyPr>
          <a:lstStyle/>
          <a:p>
            <a:r>
              <a:rPr lang="zh-CN" altLang="en-US" dirty="0"/>
              <a:t>改变的肠道菌群，由于分泌代谢物等的变化，造成肠道微生物功能失调，可能参与了 </a:t>
            </a:r>
            <a:r>
              <a:rPr lang="en-US" altLang="zh-CN" dirty="0"/>
              <a:t>AD </a:t>
            </a:r>
            <a:r>
              <a:rPr lang="zh-CN" altLang="en-US" dirty="0"/>
              <a:t>的发病和发展。​</a:t>
            </a:r>
          </a:p>
        </p:txBody>
      </p:sp>
      <p:sp>
        <p:nvSpPr>
          <p:cNvPr id="6" name="标题 1">
            <a:extLst>
              <a:ext uri="{FF2B5EF4-FFF2-40B4-BE49-F238E27FC236}">
                <a16:creationId xmlns:a16="http://schemas.microsoft.com/office/drawing/2014/main" id="{EEDBB732-F7A8-4C4A-BAB7-27519A3237EF}"/>
              </a:ext>
            </a:extLst>
          </p:cNvPr>
          <p:cNvSpPr txBox="1">
            <a:spLocks/>
          </p:cNvSpPr>
          <p:nvPr/>
        </p:nvSpPr>
        <p:spPr>
          <a:xfrm>
            <a:off x="361506" y="0"/>
            <a:ext cx="11596381" cy="14588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3.4 </a:t>
            </a:r>
            <a:r>
              <a:rPr lang="en-US" altLang="zh-CN" b="1" dirty="0">
                <a:latin typeface="Arial" panose="020B0604020202020204" pitchFamily="34" charset="0"/>
                <a:cs typeface="Arial" panose="020B0604020202020204" pitchFamily="34" charset="0"/>
              </a:rPr>
              <a:t>AD</a:t>
            </a:r>
            <a:r>
              <a:rPr lang="zh-CN" altLang="en-US" b="1" dirty="0"/>
              <a:t>患者肠道微生物功能失调</a:t>
            </a:r>
            <a:endParaRPr lang="zh-CN" altLang="en-US" b="1" dirty="0">
              <a:latin typeface="+mj-ea"/>
            </a:endParaRPr>
          </a:p>
        </p:txBody>
      </p:sp>
      <p:pic>
        <p:nvPicPr>
          <p:cNvPr id="8" name="内容占位符 4">
            <a:extLst>
              <a:ext uri="{FF2B5EF4-FFF2-40B4-BE49-F238E27FC236}">
                <a16:creationId xmlns:a16="http://schemas.microsoft.com/office/drawing/2014/main" id="{C8372BDF-C72C-4CEC-9ABB-41676226B67C}"/>
              </a:ext>
            </a:extLst>
          </p:cNvPr>
          <p:cNvPicPr>
            <a:picLocks noChangeAspect="1"/>
          </p:cNvPicPr>
          <p:nvPr/>
        </p:nvPicPr>
        <p:blipFill>
          <a:blip r:embed="rId4"/>
          <a:stretch>
            <a:fillRect/>
          </a:stretch>
        </p:blipFill>
        <p:spPr>
          <a:xfrm>
            <a:off x="0" y="4289603"/>
            <a:ext cx="5904615" cy="2030335"/>
          </a:xfrm>
          <a:prstGeom prst="rect">
            <a:avLst/>
          </a:prstGeom>
        </p:spPr>
      </p:pic>
      <p:graphicFrame>
        <p:nvGraphicFramePr>
          <p:cNvPr id="9" name="表格 9">
            <a:extLst>
              <a:ext uri="{FF2B5EF4-FFF2-40B4-BE49-F238E27FC236}">
                <a16:creationId xmlns:a16="http://schemas.microsoft.com/office/drawing/2014/main" id="{AB8E703E-657C-4D70-AEA0-5291C783772D}"/>
              </a:ext>
            </a:extLst>
          </p:cNvPr>
          <p:cNvGraphicFramePr>
            <a:graphicFrameLocks noGrp="1"/>
          </p:cNvGraphicFramePr>
          <p:nvPr>
            <p:extLst>
              <p:ext uri="{D42A27DB-BD31-4B8C-83A1-F6EECF244321}">
                <p14:modId xmlns:p14="http://schemas.microsoft.com/office/powerpoint/2010/main" val="2584455729"/>
              </p:ext>
            </p:extLst>
          </p:nvPr>
        </p:nvGraphicFramePr>
        <p:xfrm>
          <a:off x="6774900" y="1245081"/>
          <a:ext cx="5417100" cy="2870200"/>
        </p:xfrm>
        <a:graphic>
          <a:graphicData uri="http://schemas.openxmlformats.org/drawingml/2006/table">
            <a:tbl>
              <a:tblPr firstRow="1" bandRow="1">
                <a:tableStyleId>{793D81CF-94F2-401A-BA57-92F5A7B2D0C5}</a:tableStyleId>
              </a:tblPr>
              <a:tblGrid>
                <a:gridCol w="676619">
                  <a:extLst>
                    <a:ext uri="{9D8B030D-6E8A-4147-A177-3AD203B41FA5}">
                      <a16:colId xmlns:a16="http://schemas.microsoft.com/office/drawing/2014/main" val="3427447521"/>
                    </a:ext>
                  </a:extLst>
                </a:gridCol>
                <a:gridCol w="722805">
                  <a:extLst>
                    <a:ext uri="{9D8B030D-6E8A-4147-A177-3AD203B41FA5}">
                      <a16:colId xmlns:a16="http://schemas.microsoft.com/office/drawing/2014/main" val="2958452300"/>
                    </a:ext>
                  </a:extLst>
                </a:gridCol>
                <a:gridCol w="4017676">
                  <a:extLst>
                    <a:ext uri="{9D8B030D-6E8A-4147-A177-3AD203B41FA5}">
                      <a16:colId xmlns:a16="http://schemas.microsoft.com/office/drawing/2014/main" val="2822259553"/>
                    </a:ext>
                  </a:extLst>
                </a:gridCol>
              </a:tblGrid>
              <a:tr h="370840">
                <a:tc>
                  <a:txBody>
                    <a:bodyPr/>
                    <a:lstStyle/>
                    <a:p>
                      <a:r>
                        <a:rPr lang="en-US" altLang="zh-CN" sz="1400" dirty="0"/>
                        <a:t>Level</a:t>
                      </a:r>
                      <a:endParaRPr lang="zh-CN" altLang="en-US" sz="1400" dirty="0"/>
                    </a:p>
                  </a:txBody>
                  <a:tcPr/>
                </a:tc>
                <a:tc>
                  <a:txBody>
                    <a:bodyPr/>
                    <a:lstStyle/>
                    <a:p>
                      <a:r>
                        <a:rPr lang="zh-CN" altLang="en-US" sz="1400" dirty="0"/>
                        <a:t>变化</a:t>
                      </a:r>
                    </a:p>
                  </a:txBody>
                  <a:tcPr/>
                </a:tc>
                <a:tc>
                  <a:txBody>
                    <a:bodyPr/>
                    <a:lstStyle/>
                    <a:p>
                      <a:r>
                        <a:rPr lang="zh-CN" altLang="en-US" sz="1400" dirty="0"/>
                        <a:t>显著差异功能</a:t>
                      </a:r>
                    </a:p>
                  </a:txBody>
                  <a:tcPr/>
                </a:tc>
                <a:extLst>
                  <a:ext uri="{0D108BD9-81ED-4DB2-BD59-A6C34878D82A}">
                    <a16:rowId xmlns:a16="http://schemas.microsoft.com/office/drawing/2014/main" val="49501944"/>
                  </a:ext>
                </a:extLst>
              </a:tr>
              <a:tr h="370840">
                <a:tc rowSpan="2">
                  <a:txBody>
                    <a:bodyPr/>
                    <a:lstStyle/>
                    <a:p>
                      <a:r>
                        <a:rPr lang="en-US" altLang="zh-CN" sz="1400" dirty="0"/>
                        <a:t>KEGG2</a:t>
                      </a:r>
                      <a:endParaRPr lang="zh-CN" altLang="en-US" sz="1400" dirty="0"/>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zh-CN" altLang="en-US" sz="1400" dirty="0"/>
                        <a:t>显著增加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400" dirty="0"/>
                        <a:t>聚糖生物合成与代谢、碳水化合物代谢，化学结构转换图</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7946674"/>
                  </a:ext>
                </a:extLst>
              </a:tr>
              <a:tr h="370840">
                <a:tc vMerge="1">
                  <a:txBody>
                    <a:bodyPr/>
                    <a:lstStyle/>
                    <a:p>
                      <a:endParaRPr lang="zh-CN" altLang="en-US" sz="1400" dirty="0"/>
                    </a:p>
                  </a:txBody>
                  <a:tcPr/>
                </a:tc>
                <a:tc>
                  <a:txBody>
                    <a:bodyPr/>
                    <a:lstStyle/>
                    <a:p>
                      <a:r>
                        <a:rPr lang="zh-CN" altLang="en-US" sz="1400" dirty="0"/>
                        <a:t>显著下降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400" dirty="0"/>
                        <a:t>细胞运动、折叠分类降解、能量代谢，脂质代谢</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51214610"/>
                  </a:ext>
                </a:extLst>
              </a:tr>
              <a:tr h="370840">
                <a:tc rowSpan="2">
                  <a:txBody>
                    <a:bodyPr/>
                    <a:lstStyle/>
                    <a:p>
                      <a:r>
                        <a:rPr lang="en-US" altLang="zh-CN" sz="1400" dirty="0"/>
                        <a:t>KEGG3</a:t>
                      </a:r>
                      <a:endParaRPr lang="zh-CN" altLang="en-US" sz="1400" dirty="0"/>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zh-CN" altLang="en-US" sz="1400" dirty="0"/>
                        <a:t>显著增加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400" dirty="0"/>
                        <a:t>硫辛酸代谢、萜类化合物和类固醇的生物合成、糖鞘脂的生物合成 </a:t>
                      </a:r>
                      <a:r>
                        <a:rPr lang="en-US" altLang="zh-CN" sz="1400" dirty="0"/>
                        <a:t>- </a:t>
                      </a:r>
                      <a:r>
                        <a:rPr lang="en-US" altLang="zh-CN" sz="1400" dirty="0" err="1"/>
                        <a:t>globo</a:t>
                      </a:r>
                      <a:r>
                        <a:rPr lang="en-US" altLang="zh-CN" sz="1400" dirty="0"/>
                        <a:t> </a:t>
                      </a:r>
                      <a:r>
                        <a:rPr lang="zh-CN" altLang="en-US" sz="1400" dirty="0"/>
                        <a:t>和 </a:t>
                      </a:r>
                      <a:r>
                        <a:rPr lang="en-US" altLang="zh-CN" sz="1400" dirty="0" err="1"/>
                        <a:t>isoglobo</a:t>
                      </a:r>
                      <a:r>
                        <a:rPr lang="en-US" altLang="zh-CN" sz="1400" dirty="0"/>
                        <a:t> </a:t>
                      </a:r>
                      <a:r>
                        <a:rPr lang="zh-CN" altLang="en-US" sz="1400" dirty="0"/>
                        <a:t>、</a:t>
                      </a:r>
                      <a:r>
                        <a:rPr lang="en-US" altLang="zh-CN" sz="1400" dirty="0"/>
                        <a:t> </a:t>
                      </a:r>
                      <a:r>
                        <a:rPr lang="en-US" altLang="zh-CN" sz="1400" dirty="0" err="1"/>
                        <a:t>ganglio</a:t>
                      </a:r>
                      <a:r>
                        <a:rPr lang="zh-CN" altLang="en-US" sz="1400" dirty="0"/>
                        <a:t>系列合成，糖胺聚糖和其他聚糖降解降解</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74639018"/>
                  </a:ext>
                </a:extLst>
              </a:tr>
              <a:tr h="0">
                <a:tc vMerge="1">
                  <a:txBody>
                    <a:bodyPr/>
                    <a:lstStyle/>
                    <a:p>
                      <a:endParaRPr lang="zh-CN" altLang="en-US" sz="1400" dirty="0"/>
                    </a:p>
                  </a:txBody>
                  <a:tcPr/>
                </a:tc>
                <a:tc>
                  <a:txBody>
                    <a:bodyPr/>
                    <a:lstStyle/>
                    <a:p>
                      <a:r>
                        <a:rPr lang="zh-CN" altLang="en-US" sz="1400" dirty="0"/>
                        <a:t>显著下降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400" dirty="0"/>
                        <a:t>脂肪酸合成、肽聚糖生物合成、生物素代谢、卟啉和叶绿素代谢、细菌趋化性、鞭毛组件、硫磺中继系统和 硫胺素代谢</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54540352"/>
                  </a:ext>
                </a:extLst>
              </a:tr>
            </a:tbl>
          </a:graphicData>
        </a:graphic>
      </p:graphicFrame>
      <p:sp>
        <p:nvSpPr>
          <p:cNvPr id="10" name="文本框 9">
            <a:extLst>
              <a:ext uri="{FF2B5EF4-FFF2-40B4-BE49-F238E27FC236}">
                <a16:creationId xmlns:a16="http://schemas.microsoft.com/office/drawing/2014/main" id="{EAFAA846-1C02-41C1-9B1A-5EADAABA8A2A}"/>
              </a:ext>
            </a:extLst>
          </p:cNvPr>
          <p:cNvSpPr txBox="1"/>
          <p:nvPr/>
        </p:nvSpPr>
        <p:spPr>
          <a:xfrm>
            <a:off x="6012444" y="3164144"/>
            <a:ext cx="430887" cy="772715"/>
          </a:xfrm>
          <a:prstGeom prst="rect">
            <a:avLst/>
          </a:prstGeom>
          <a:solidFill>
            <a:schemeClr val="bg2"/>
          </a:solidFill>
          <a:ln>
            <a:noFill/>
          </a:ln>
        </p:spPr>
        <p:txBody>
          <a:bodyPr vert="eaVert" wrap="square" rtlCol="0">
            <a:spAutoFit/>
          </a:bodyPr>
          <a:lstStyle/>
          <a:p>
            <a:pPr algn="ctr"/>
            <a:r>
              <a:rPr lang="en-US" altLang="zh-CN" sz="1600" dirty="0"/>
              <a:t>Level2</a:t>
            </a:r>
            <a:endParaRPr lang="zh-CN" altLang="en-US" sz="1600" dirty="0"/>
          </a:p>
        </p:txBody>
      </p:sp>
      <p:sp>
        <p:nvSpPr>
          <p:cNvPr id="11" name="文本框 10">
            <a:extLst>
              <a:ext uri="{FF2B5EF4-FFF2-40B4-BE49-F238E27FC236}">
                <a16:creationId xmlns:a16="http://schemas.microsoft.com/office/drawing/2014/main" id="{7D023B8F-2AB8-4A14-B4A4-83E1420E3C83}"/>
              </a:ext>
            </a:extLst>
          </p:cNvPr>
          <p:cNvSpPr txBox="1"/>
          <p:nvPr/>
        </p:nvSpPr>
        <p:spPr>
          <a:xfrm>
            <a:off x="6012443" y="4896390"/>
            <a:ext cx="430887" cy="772715"/>
          </a:xfrm>
          <a:prstGeom prst="rect">
            <a:avLst/>
          </a:prstGeom>
          <a:solidFill>
            <a:schemeClr val="bg2"/>
          </a:solidFill>
          <a:ln>
            <a:noFill/>
          </a:ln>
        </p:spPr>
        <p:txBody>
          <a:bodyPr vert="eaVert" wrap="square" rtlCol="0">
            <a:spAutoFit/>
          </a:bodyPr>
          <a:lstStyle/>
          <a:p>
            <a:pPr algn="ctr"/>
            <a:r>
              <a:rPr lang="en-US" altLang="zh-CN" sz="1600" dirty="0"/>
              <a:t>Level3</a:t>
            </a:r>
            <a:endParaRPr lang="zh-CN" altLang="en-US" sz="1600" dirty="0"/>
          </a:p>
        </p:txBody>
      </p:sp>
      <p:sp>
        <p:nvSpPr>
          <p:cNvPr id="12" name="文本框 11">
            <a:extLst>
              <a:ext uri="{FF2B5EF4-FFF2-40B4-BE49-F238E27FC236}">
                <a16:creationId xmlns:a16="http://schemas.microsoft.com/office/drawing/2014/main" id="{B92807F9-2E47-424F-B8CC-B22AF44B5D57}"/>
              </a:ext>
            </a:extLst>
          </p:cNvPr>
          <p:cNvSpPr txBox="1"/>
          <p:nvPr/>
        </p:nvSpPr>
        <p:spPr>
          <a:xfrm>
            <a:off x="361506" y="1245081"/>
            <a:ext cx="6259497" cy="369332"/>
          </a:xfrm>
          <a:prstGeom prst="rect">
            <a:avLst/>
          </a:prstGeom>
          <a:solidFill>
            <a:srgbClr val="202A36"/>
          </a:solidFill>
        </p:spPr>
        <p:txBody>
          <a:bodyPr wrap="square">
            <a:spAutoFit/>
          </a:bodyPr>
          <a:lstStyle/>
          <a:p>
            <a:r>
              <a:rPr lang="zh-CN" altLang="en-US" dirty="0">
                <a:solidFill>
                  <a:schemeClr val="bg1"/>
                </a:solidFill>
              </a:rPr>
              <a:t>组间功能预测差异分析</a:t>
            </a:r>
          </a:p>
        </p:txBody>
      </p:sp>
      <p:sp>
        <p:nvSpPr>
          <p:cNvPr id="14" name="文本框 13">
            <a:extLst>
              <a:ext uri="{FF2B5EF4-FFF2-40B4-BE49-F238E27FC236}">
                <a16:creationId xmlns:a16="http://schemas.microsoft.com/office/drawing/2014/main" id="{94689955-94D4-469D-8E0A-9FADB5264788}"/>
              </a:ext>
            </a:extLst>
          </p:cNvPr>
          <p:cNvSpPr txBox="1"/>
          <p:nvPr/>
        </p:nvSpPr>
        <p:spPr>
          <a:xfrm>
            <a:off x="332452" y="1682107"/>
            <a:ext cx="6103088" cy="1107996"/>
          </a:xfrm>
          <a:prstGeom prst="rect">
            <a:avLst/>
          </a:prstGeom>
          <a:noFill/>
        </p:spPr>
        <p:txBody>
          <a:bodyPr wrap="square">
            <a:spAutoFit/>
          </a:bodyPr>
          <a:lstStyle/>
          <a:p>
            <a:pPr marL="285750" indent="-285750">
              <a:buFont typeface="Arial" panose="020B0604020202020204" pitchFamily="34" charset="0"/>
              <a:buChar char="•"/>
            </a:pPr>
            <a:r>
              <a:rPr lang="en-US" altLang="zh-CN" sz="1600" b="1" dirty="0"/>
              <a:t>PICRUST2 </a:t>
            </a:r>
            <a:r>
              <a:rPr lang="zh-CN" altLang="en-US" sz="1600" b="1" dirty="0"/>
              <a:t>针对</a:t>
            </a:r>
            <a:r>
              <a:rPr lang="en-US" altLang="zh-CN" sz="1600" b="1" dirty="0"/>
              <a:t>KEGG</a:t>
            </a:r>
            <a:r>
              <a:rPr lang="zh-CN" altLang="en-US" sz="1600" b="1" dirty="0"/>
              <a:t>进行预测</a:t>
            </a:r>
            <a:endParaRPr lang="en-US" altLang="zh-CN" sz="1600" b="1" dirty="0"/>
          </a:p>
          <a:p>
            <a:pPr marL="285750" indent="-285750">
              <a:buFont typeface="Arial" panose="020B0604020202020204" pitchFamily="34" charset="0"/>
              <a:buChar char="•"/>
            </a:pPr>
            <a:r>
              <a:rPr lang="en-US" altLang="zh-CN" sz="1600" b="1" dirty="0"/>
              <a:t>STAMP</a:t>
            </a:r>
            <a:r>
              <a:rPr lang="zh-CN" altLang="en-US" sz="1600" b="1" dirty="0"/>
              <a:t>进行差异分析</a:t>
            </a:r>
            <a:r>
              <a:rPr lang="zh-CN" altLang="en-US" sz="1600" dirty="0"/>
              <a:t>：过滤掉在所有样本总丰度少于 </a:t>
            </a:r>
            <a:r>
              <a:rPr lang="en-US" altLang="zh-CN" sz="1600" dirty="0"/>
              <a:t>0.1%</a:t>
            </a:r>
            <a:r>
              <a:rPr lang="zh-CN" altLang="en-US" sz="1600" dirty="0"/>
              <a:t>，组间差异丰度小于 </a:t>
            </a:r>
            <a:r>
              <a:rPr lang="en-US" altLang="zh-CN" sz="1600" dirty="0"/>
              <a:t>0.1% </a:t>
            </a:r>
            <a:r>
              <a:rPr lang="zh-CN" altLang="en-US" sz="1600" dirty="0"/>
              <a:t>的代谢通路​、双侧 </a:t>
            </a:r>
            <a:r>
              <a:rPr lang="en-US" altLang="zh-CN" sz="1600" dirty="0"/>
              <a:t>Welch’s t-test </a:t>
            </a:r>
            <a:r>
              <a:rPr lang="zh-CN" altLang="en-US" sz="1600" dirty="0"/>
              <a:t>检验​、</a:t>
            </a:r>
            <a:r>
              <a:rPr lang="en-US" altLang="zh-CN" sz="1600" dirty="0" err="1"/>
              <a:t>Benjamini</a:t>
            </a:r>
            <a:r>
              <a:rPr lang="en-US" altLang="zh-CN" sz="1600" dirty="0"/>
              <a:t>–Hochberg​</a:t>
            </a:r>
            <a:r>
              <a:rPr lang="zh-CN" altLang="en-US" sz="1600" dirty="0"/>
              <a:t>校正</a:t>
            </a:r>
          </a:p>
        </p:txBody>
      </p:sp>
    </p:spTree>
    <p:extLst>
      <p:ext uri="{BB962C8B-B14F-4D97-AF65-F5344CB8AC3E}">
        <p14:creationId xmlns:p14="http://schemas.microsoft.com/office/powerpoint/2010/main" val="205165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592326" y="1432964"/>
            <a:ext cx="3727351" cy="3727351"/>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2" name="椭圆 31"/>
          <p:cNvSpPr/>
          <p:nvPr/>
        </p:nvSpPr>
        <p:spPr>
          <a:xfrm>
            <a:off x="768795" y="1572903"/>
            <a:ext cx="3374413" cy="3374413"/>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p>
        </p:txBody>
      </p:sp>
      <p:sp>
        <p:nvSpPr>
          <p:cNvPr id="33" name="TextBox 59"/>
          <p:cNvSpPr txBox="1">
            <a:spLocks noChangeArrowheads="1"/>
          </p:cNvSpPr>
          <p:nvPr/>
        </p:nvSpPr>
        <p:spPr bwMode="auto">
          <a:xfrm>
            <a:off x="800249" y="2571999"/>
            <a:ext cx="3311506" cy="1495405"/>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4103">
              <a:lnSpc>
                <a:spcPct val="120000"/>
              </a:lnSpc>
              <a:defRPr/>
            </a:pPr>
            <a:r>
              <a:rPr lang="zh-CN" altLang="en-US" sz="4799" b="1" kern="0" dirty="0">
                <a:solidFill>
                  <a:schemeClr val="bg1">
                    <a:lumMod val="95000"/>
                  </a:schemeClr>
                </a:solidFill>
                <a:latin typeface="微软雅黑" pitchFamily="34" charset="-122"/>
                <a:ea typeface="微软雅黑" pitchFamily="34" charset="-122"/>
              </a:rPr>
              <a:t>目录</a:t>
            </a:r>
            <a:r>
              <a:rPr lang="zh-CN" altLang="en-US" sz="3999" b="1" kern="0" dirty="0">
                <a:solidFill>
                  <a:schemeClr val="bg1">
                    <a:lumMod val="95000"/>
                  </a:schemeClr>
                </a:solidFill>
                <a:latin typeface="微软雅黑" pitchFamily="34" charset="-122"/>
                <a:ea typeface="微软雅黑" pitchFamily="34" charset="-122"/>
              </a:rPr>
              <a:t> </a:t>
            </a:r>
            <a:endParaRPr lang="en-US" altLang="zh-CN" sz="3999" b="1" kern="0" dirty="0">
              <a:solidFill>
                <a:schemeClr val="bg1">
                  <a:lumMod val="95000"/>
                </a:schemeClr>
              </a:solidFill>
              <a:latin typeface="微软雅黑" pitchFamily="34" charset="-122"/>
              <a:ea typeface="微软雅黑" pitchFamily="34" charset="-122"/>
            </a:endParaRPr>
          </a:p>
          <a:p>
            <a:pPr algn="ctr" defTabSz="914103">
              <a:lnSpc>
                <a:spcPct val="120000"/>
              </a:lnSpc>
              <a:defRPr/>
            </a:pPr>
            <a:r>
              <a:rPr lang="en-US" altLang="zh-CN" sz="2799" kern="0" dirty="0">
                <a:solidFill>
                  <a:schemeClr val="bg1">
                    <a:lumMod val="95000"/>
                  </a:schemeClr>
                </a:solidFill>
                <a:latin typeface="微软雅黑" pitchFamily="34" charset="-122"/>
                <a:ea typeface="微软雅黑" pitchFamily="34" charset="-122"/>
              </a:rPr>
              <a:t>Contents</a:t>
            </a:r>
            <a:endParaRPr lang="en-US" altLang="ko-KR" sz="2799" kern="0" dirty="0">
              <a:solidFill>
                <a:schemeClr val="bg1">
                  <a:lumMod val="95000"/>
                </a:schemeClr>
              </a:solidFill>
              <a:latin typeface="微软雅黑" pitchFamily="34" charset="-122"/>
              <a:ea typeface="微软雅黑" pitchFamily="34" charset="-122"/>
            </a:endParaRPr>
          </a:p>
        </p:txBody>
      </p:sp>
      <p:sp>
        <p:nvSpPr>
          <p:cNvPr id="35" name="矩形 34"/>
          <p:cNvSpPr/>
          <p:nvPr/>
        </p:nvSpPr>
        <p:spPr>
          <a:xfrm>
            <a:off x="7010775" y="788790"/>
            <a:ext cx="1723100" cy="784113"/>
          </a:xfrm>
          <a:prstGeom prst="rect">
            <a:avLst/>
          </a:prstGeom>
        </p:spPr>
        <p:txBody>
          <a:bodyPr wrap="none">
            <a:spAutoFit/>
          </a:bodyPr>
          <a:lstStyle/>
          <a:p>
            <a:pPr algn="ctr">
              <a:lnSpc>
                <a:spcPct val="130000"/>
              </a:lnSpc>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spcBef>
                <a:spcPts val="500"/>
              </a:spcBef>
              <a:defRPr/>
            </a:pPr>
            <a:r>
              <a:rPr lang="zh-CN" altLang="en-US" sz="1999"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课题背景介绍</a:t>
            </a:r>
            <a:endParaRPr lang="en-US" altLang="zh-CN" sz="1999"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7113946" y="2127864"/>
            <a:ext cx="1516761" cy="784189"/>
          </a:xfrm>
          <a:prstGeom prst="rect">
            <a:avLst/>
          </a:prstGeom>
        </p:spPr>
        <p:txBody>
          <a:bodyPr wrap="none">
            <a:spAutoFit/>
          </a:bodyPr>
          <a:lstStyle/>
          <a:p>
            <a:pPr algn="ctr">
              <a:lnSpc>
                <a:spcPct val="130000"/>
              </a:lnSpc>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spcBef>
                <a:spcPts val="500"/>
              </a:spcBef>
              <a:defRPr/>
            </a:pPr>
            <a:r>
              <a:rPr lang="zh-CN" altLang="en-US" sz="1999"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材料与方法</a:t>
            </a:r>
            <a:r>
              <a:rPr lang="en-US" altLang="zh-CN" sz="1400" kern="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 </a:t>
            </a:r>
            <a:endParaRPr lang="zh-CN" altLang="zh-CN" sz="1400" kern="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矩形 38"/>
          <p:cNvSpPr/>
          <p:nvPr/>
        </p:nvSpPr>
        <p:spPr>
          <a:xfrm>
            <a:off x="7138792" y="3429000"/>
            <a:ext cx="1467068" cy="784189"/>
          </a:xfrm>
          <a:prstGeom prst="rect">
            <a:avLst/>
          </a:prstGeom>
        </p:spPr>
        <p:txBody>
          <a:bodyPr wrap="none">
            <a:spAutoFit/>
          </a:bodyPr>
          <a:lstStyle/>
          <a:p>
            <a:pPr algn="ctr">
              <a:lnSpc>
                <a:spcPct val="130000"/>
              </a:lnSpc>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p>
          <a:p>
            <a:pPr algn="ctr">
              <a:spcBef>
                <a:spcPts val="500"/>
              </a:spcBef>
              <a:defRPr/>
            </a:pPr>
            <a:r>
              <a:rPr lang="zh-CN" altLang="en-US" sz="1999"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结果与分析</a:t>
            </a:r>
            <a:endParaRPr lang="en-US" altLang="zh-CN" sz="1999"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6F92AACE-DA84-42CF-B240-E19E91B242B3}"/>
              </a:ext>
            </a:extLst>
          </p:cNvPr>
          <p:cNvSpPr/>
          <p:nvPr/>
        </p:nvSpPr>
        <p:spPr>
          <a:xfrm>
            <a:off x="7081084" y="4728784"/>
            <a:ext cx="1524776" cy="784189"/>
          </a:xfrm>
          <a:prstGeom prst="rect">
            <a:avLst/>
          </a:prstGeom>
        </p:spPr>
        <p:txBody>
          <a:bodyPr wrap="none">
            <a:spAutoFit/>
          </a:bodyPr>
          <a:lstStyle/>
          <a:p>
            <a:pPr algn="ctr">
              <a:lnSpc>
                <a:spcPct val="130000"/>
              </a:lnSpc>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04</a:t>
            </a:r>
          </a:p>
          <a:p>
            <a:pPr algn="ctr">
              <a:spcBef>
                <a:spcPts val="500"/>
              </a:spcBef>
              <a:defRPr/>
            </a:pPr>
            <a:r>
              <a:rPr lang="en-US" altLang="zh-CN" sz="1999"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999"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总结与讨论</a:t>
            </a:r>
            <a:endParaRPr lang="en-US" altLang="zh-CN" sz="1999"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46806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6"/>
          <p:cNvSpPr txBox="1"/>
          <p:nvPr/>
        </p:nvSpPr>
        <p:spPr>
          <a:xfrm>
            <a:off x="2025667" y="2600486"/>
            <a:ext cx="1620958" cy="523092"/>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799" dirty="0">
                <a:solidFill>
                  <a:srgbClr val="46CEAE"/>
                </a:solidFill>
              </a:rPr>
              <a:t>第四部分</a:t>
            </a:r>
          </a:p>
        </p:txBody>
      </p:sp>
      <p:sp>
        <p:nvSpPr>
          <p:cNvPr id="66" name="文本框 33"/>
          <p:cNvSpPr txBox="1"/>
          <p:nvPr/>
        </p:nvSpPr>
        <p:spPr>
          <a:xfrm>
            <a:off x="1012571" y="3028413"/>
            <a:ext cx="3647152" cy="923010"/>
          </a:xfrm>
          <a:prstGeom prst="rect">
            <a:avLst/>
          </a:prstGeom>
          <a:noFill/>
        </p:spPr>
        <p:txBody>
          <a:bodyPr wrap="none" rtlCol="0">
            <a:spAutoFit/>
          </a:bodyPr>
          <a:lstStyle/>
          <a:p>
            <a:pPr algn="ctr"/>
            <a:r>
              <a:rPr lang="zh-CN" altLang="en-US" sz="5398" b="1" dirty="0">
                <a:solidFill>
                  <a:srgbClr val="202A36"/>
                </a:solidFill>
                <a:latin typeface="微软雅黑" panose="020B0503020204020204" pitchFamily="34" charset="-122"/>
                <a:ea typeface="微软雅黑" panose="020B0503020204020204" pitchFamily="34" charset="-122"/>
              </a:rPr>
              <a:t>总结和讨论</a:t>
            </a:r>
            <a:endParaRPr lang="en-US" altLang="zh-CN" sz="5398" b="1" dirty="0">
              <a:solidFill>
                <a:srgbClr val="202A36"/>
              </a:solidFill>
              <a:latin typeface="微软雅黑" panose="020B0503020204020204" pitchFamily="34" charset="-122"/>
              <a:ea typeface="微软雅黑" panose="020B0503020204020204" pitchFamily="34" charset="-122"/>
            </a:endParaRPr>
          </a:p>
        </p:txBody>
      </p:sp>
      <p:sp>
        <p:nvSpPr>
          <p:cNvPr id="67" name="矩形 66"/>
          <p:cNvSpPr/>
          <p:nvPr/>
        </p:nvSpPr>
        <p:spPr>
          <a:xfrm>
            <a:off x="6094413" y="893"/>
            <a:ext cx="6097587" cy="68562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Tree>
    <p:extLst>
      <p:ext uri="{BB962C8B-B14F-4D97-AF65-F5344CB8AC3E}">
        <p14:creationId xmlns:p14="http://schemas.microsoft.com/office/powerpoint/2010/main" val="662946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E1EE05B-0CF8-4017-8847-396A26E2D7D2}"/>
              </a:ext>
            </a:extLst>
          </p:cNvPr>
          <p:cNvSpPr txBox="1"/>
          <p:nvPr/>
        </p:nvSpPr>
        <p:spPr>
          <a:xfrm>
            <a:off x="212650" y="373211"/>
            <a:ext cx="6259497" cy="369332"/>
          </a:xfrm>
          <a:prstGeom prst="rect">
            <a:avLst/>
          </a:prstGeom>
          <a:solidFill>
            <a:srgbClr val="202A36"/>
          </a:solidFill>
        </p:spPr>
        <p:txBody>
          <a:bodyPr wrap="square">
            <a:spAutoFit/>
          </a:bodyPr>
          <a:lstStyle/>
          <a:p>
            <a:r>
              <a:rPr lang="en-US" altLang="zh-CN" dirty="0">
                <a:solidFill>
                  <a:schemeClr val="bg1"/>
                </a:solidFill>
              </a:rPr>
              <a:t>Alpha</a:t>
            </a:r>
            <a:r>
              <a:rPr lang="zh-CN" altLang="en-US" dirty="0">
                <a:solidFill>
                  <a:schemeClr val="bg1"/>
                </a:solidFill>
              </a:rPr>
              <a:t>多样性和</a:t>
            </a:r>
            <a:r>
              <a:rPr lang="en-US" altLang="zh-CN" dirty="0">
                <a:solidFill>
                  <a:schemeClr val="bg1"/>
                </a:solidFill>
              </a:rPr>
              <a:t>Beta</a:t>
            </a:r>
            <a:r>
              <a:rPr lang="zh-CN" altLang="en-US" dirty="0">
                <a:solidFill>
                  <a:schemeClr val="bg1"/>
                </a:solidFill>
              </a:rPr>
              <a:t>多样性分析</a:t>
            </a:r>
          </a:p>
        </p:txBody>
      </p:sp>
      <p:sp>
        <p:nvSpPr>
          <p:cNvPr id="10" name="文本框 9">
            <a:extLst>
              <a:ext uri="{FF2B5EF4-FFF2-40B4-BE49-F238E27FC236}">
                <a16:creationId xmlns:a16="http://schemas.microsoft.com/office/drawing/2014/main" id="{AB609D1C-6B12-44CA-83ED-97DE26AD6A98}"/>
              </a:ext>
            </a:extLst>
          </p:cNvPr>
          <p:cNvSpPr txBox="1"/>
          <p:nvPr/>
        </p:nvSpPr>
        <p:spPr>
          <a:xfrm>
            <a:off x="212650" y="1000312"/>
            <a:ext cx="609777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AD</a:t>
            </a:r>
            <a:r>
              <a:rPr lang="zh-CN" altLang="en-US" sz="1800" dirty="0"/>
              <a:t>患者物种丰富度降低，</a:t>
            </a:r>
            <a:r>
              <a:rPr lang="en-US" altLang="zh-CN" sz="1800" b="1" dirty="0"/>
              <a:t>Alpha </a:t>
            </a:r>
            <a:r>
              <a:rPr lang="zh-CN" altLang="en-US" sz="1800" b="1" dirty="0"/>
              <a:t>多样性指数降低，</a:t>
            </a:r>
            <a:r>
              <a:rPr lang="en-US" altLang="zh-CN" sz="1800" b="1" dirty="0"/>
              <a:t>Beta </a:t>
            </a:r>
            <a:r>
              <a:rPr lang="zh-CN" altLang="en-US" sz="1800" b="1" dirty="0"/>
              <a:t>多样性指数改变</a:t>
            </a:r>
            <a:r>
              <a:rPr lang="zh-CN" altLang="en-US" sz="1800" dirty="0"/>
              <a:t>。</a:t>
            </a:r>
            <a:r>
              <a:rPr lang="en-US" altLang="zh-CN" sz="1800" dirty="0"/>
              <a:t>Alpha </a:t>
            </a:r>
            <a:r>
              <a:rPr lang="zh-CN" altLang="en-US" sz="1800" dirty="0"/>
              <a:t>多样性和 </a:t>
            </a:r>
            <a:r>
              <a:rPr lang="en-US" altLang="zh-CN" sz="1800" dirty="0"/>
              <a:t>Beta </a:t>
            </a:r>
            <a:r>
              <a:rPr lang="zh-CN" altLang="en-US" sz="1800" dirty="0"/>
              <a:t>多样性指数都提供了 </a:t>
            </a:r>
            <a:r>
              <a:rPr lang="en-US" altLang="zh-CN" sz="1800" dirty="0"/>
              <a:t>AD </a:t>
            </a:r>
            <a:r>
              <a:rPr lang="zh-CN" altLang="en-US" sz="1800" dirty="0"/>
              <a:t>患者中肠道菌群组成和多样性改变的有力证据。</a:t>
            </a:r>
            <a:endParaRPr lang="en-US" altLang="zh-CN" sz="1800" dirty="0"/>
          </a:p>
        </p:txBody>
      </p:sp>
      <p:sp>
        <p:nvSpPr>
          <p:cNvPr id="11" name="文本框 10">
            <a:extLst>
              <a:ext uri="{FF2B5EF4-FFF2-40B4-BE49-F238E27FC236}">
                <a16:creationId xmlns:a16="http://schemas.microsoft.com/office/drawing/2014/main" id="{1945288C-3207-4098-9B7E-E4CB87A3A75D}"/>
              </a:ext>
            </a:extLst>
          </p:cNvPr>
          <p:cNvSpPr txBox="1"/>
          <p:nvPr/>
        </p:nvSpPr>
        <p:spPr>
          <a:xfrm>
            <a:off x="301255" y="3423351"/>
            <a:ext cx="6259497" cy="369332"/>
          </a:xfrm>
          <a:prstGeom prst="rect">
            <a:avLst/>
          </a:prstGeom>
          <a:solidFill>
            <a:srgbClr val="202A36"/>
          </a:solidFill>
        </p:spPr>
        <p:txBody>
          <a:bodyPr wrap="square">
            <a:spAutoFit/>
          </a:bodyPr>
          <a:lstStyle/>
          <a:p>
            <a:r>
              <a:rPr lang="zh-CN" altLang="en-US" dirty="0">
                <a:solidFill>
                  <a:schemeClr val="bg1"/>
                </a:solidFill>
              </a:rPr>
              <a:t>组间物种组成差异分析</a:t>
            </a:r>
          </a:p>
        </p:txBody>
      </p:sp>
      <p:sp>
        <p:nvSpPr>
          <p:cNvPr id="13" name="文本框 12">
            <a:extLst>
              <a:ext uri="{FF2B5EF4-FFF2-40B4-BE49-F238E27FC236}">
                <a16:creationId xmlns:a16="http://schemas.microsoft.com/office/drawing/2014/main" id="{CC596257-2118-4190-999F-2251578F1C74}"/>
              </a:ext>
            </a:extLst>
          </p:cNvPr>
          <p:cNvSpPr txBox="1"/>
          <p:nvPr/>
        </p:nvSpPr>
        <p:spPr>
          <a:xfrm>
            <a:off x="301255" y="3887767"/>
            <a:ext cx="6097772" cy="1200329"/>
          </a:xfrm>
          <a:prstGeom prst="rect">
            <a:avLst/>
          </a:prstGeom>
          <a:noFill/>
        </p:spPr>
        <p:txBody>
          <a:bodyPr wrap="square">
            <a:spAutoFit/>
          </a:bodyPr>
          <a:lstStyle/>
          <a:p>
            <a:r>
              <a:rPr lang="zh-CN" altLang="en-US" sz="1800" dirty="0"/>
              <a:t>观察到在 </a:t>
            </a:r>
            <a:r>
              <a:rPr lang="en-US" altLang="zh-CN" sz="1800" dirty="0"/>
              <a:t>AD </a:t>
            </a:r>
            <a:r>
              <a:rPr lang="zh-CN" altLang="en-US" sz="1800" dirty="0"/>
              <a:t>患者中 </a:t>
            </a:r>
            <a:r>
              <a:rPr lang="en-US" altLang="zh-CN" sz="1800" dirty="0" err="1"/>
              <a:t>Faecalibacterium</a:t>
            </a:r>
            <a:r>
              <a:rPr lang="zh-CN" altLang="en-US" sz="1800" dirty="0"/>
              <a:t>、</a:t>
            </a:r>
            <a:r>
              <a:rPr lang="en-US" altLang="zh-CN" sz="1800" dirty="0" err="1"/>
              <a:t>Butyricicoccus</a:t>
            </a:r>
            <a:r>
              <a:rPr lang="zh-CN" altLang="en-US" sz="1800" dirty="0"/>
              <a:t>、</a:t>
            </a:r>
            <a:r>
              <a:rPr lang="en-US" altLang="zh-CN" sz="1800" dirty="0" err="1"/>
              <a:t>Coprococcus</a:t>
            </a:r>
            <a:r>
              <a:rPr lang="en-US" altLang="zh-CN" sz="1800" dirty="0"/>
              <a:t> </a:t>
            </a:r>
            <a:r>
              <a:rPr lang="zh-CN" altLang="en-US" sz="1800" dirty="0"/>
              <a:t>等产丁酸的菌属减少，有害菌增加。</a:t>
            </a:r>
            <a:r>
              <a:rPr lang="en-US" altLang="zh-CN" sz="1800" dirty="0"/>
              <a:t>Bifidobacterium</a:t>
            </a:r>
            <a:r>
              <a:rPr lang="zh-CN" altLang="en-US" sz="1800" dirty="0"/>
              <a:t>、</a:t>
            </a:r>
            <a:r>
              <a:rPr lang="en-US" altLang="zh-CN" sz="1800" dirty="0" err="1"/>
              <a:t>Enterococcaceae</a:t>
            </a:r>
            <a:r>
              <a:rPr lang="en-US" altLang="zh-CN" sz="1800" dirty="0"/>
              <a:t> </a:t>
            </a:r>
            <a:r>
              <a:rPr lang="zh-CN" altLang="en-US" sz="1800" dirty="0"/>
              <a:t>等乳酸产生菌显著增加，这貌似说明 </a:t>
            </a:r>
            <a:r>
              <a:rPr lang="en-US" altLang="zh-CN" sz="1800" dirty="0"/>
              <a:t>AD </a:t>
            </a:r>
            <a:r>
              <a:rPr lang="zh-CN" altLang="en-US" sz="1800" dirty="0"/>
              <a:t>患者的肠道菌群倾向于产生乳酸分泌物。</a:t>
            </a:r>
            <a:endParaRPr lang="en-US" altLang="zh-CN" sz="1800" dirty="0"/>
          </a:p>
        </p:txBody>
      </p:sp>
      <p:sp>
        <p:nvSpPr>
          <p:cNvPr id="14" name="文本框 13">
            <a:extLst>
              <a:ext uri="{FF2B5EF4-FFF2-40B4-BE49-F238E27FC236}">
                <a16:creationId xmlns:a16="http://schemas.microsoft.com/office/drawing/2014/main" id="{9EBD65D4-1255-4318-86BA-375FC7F851CE}"/>
              </a:ext>
            </a:extLst>
          </p:cNvPr>
          <p:cNvSpPr txBox="1"/>
          <p:nvPr/>
        </p:nvSpPr>
        <p:spPr>
          <a:xfrm>
            <a:off x="6673702" y="387423"/>
            <a:ext cx="5606904" cy="369332"/>
          </a:xfrm>
          <a:prstGeom prst="rect">
            <a:avLst/>
          </a:prstGeom>
          <a:solidFill>
            <a:srgbClr val="202A36"/>
          </a:solidFill>
        </p:spPr>
        <p:txBody>
          <a:bodyPr wrap="square">
            <a:spAutoFit/>
          </a:bodyPr>
          <a:lstStyle/>
          <a:p>
            <a:r>
              <a:rPr lang="zh-CN" altLang="en-US" dirty="0">
                <a:solidFill>
                  <a:schemeClr val="bg1"/>
                </a:solidFill>
              </a:rPr>
              <a:t>组间功能预测和差异分析</a:t>
            </a:r>
          </a:p>
        </p:txBody>
      </p:sp>
      <p:sp>
        <p:nvSpPr>
          <p:cNvPr id="16" name="文本框 15">
            <a:extLst>
              <a:ext uri="{FF2B5EF4-FFF2-40B4-BE49-F238E27FC236}">
                <a16:creationId xmlns:a16="http://schemas.microsoft.com/office/drawing/2014/main" id="{311C7F3E-9A59-4859-91D0-BC4314C9E45E}"/>
              </a:ext>
            </a:extLst>
          </p:cNvPr>
          <p:cNvSpPr txBox="1"/>
          <p:nvPr/>
        </p:nvSpPr>
        <p:spPr>
          <a:xfrm>
            <a:off x="6673702" y="1033061"/>
            <a:ext cx="551829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通过对肠道菌群的功能预测分析也表明，改变的肠道菌群造成功能和代谢活动的</a:t>
            </a:r>
            <a:r>
              <a:rPr lang="zh-CN" altLang="en-US" dirty="0"/>
              <a:t>失调</a:t>
            </a:r>
            <a:r>
              <a:rPr lang="zh-CN" altLang="en-US" sz="1800" dirty="0"/>
              <a:t>，</a:t>
            </a:r>
            <a:r>
              <a:rPr lang="zh-CN" altLang="en-US" dirty="0"/>
              <a:t>肠道菌群分泌代谢物等</a:t>
            </a:r>
            <a:r>
              <a:rPr lang="zh-CN" altLang="en-US" sz="1800" dirty="0"/>
              <a:t>的变化，可能参与了 </a:t>
            </a:r>
            <a:r>
              <a:rPr lang="en-US" altLang="zh-CN" sz="1800" dirty="0"/>
              <a:t>AD </a:t>
            </a:r>
            <a:r>
              <a:rPr lang="zh-CN" altLang="en-US" sz="1800" dirty="0"/>
              <a:t>的发病和发展。</a:t>
            </a:r>
          </a:p>
        </p:txBody>
      </p:sp>
      <p:sp>
        <p:nvSpPr>
          <p:cNvPr id="17" name="文本框 16">
            <a:extLst>
              <a:ext uri="{FF2B5EF4-FFF2-40B4-BE49-F238E27FC236}">
                <a16:creationId xmlns:a16="http://schemas.microsoft.com/office/drawing/2014/main" id="{5EE9C03A-24A9-4894-8DD2-FBE786ADD43F}"/>
              </a:ext>
            </a:extLst>
          </p:cNvPr>
          <p:cNvSpPr txBox="1"/>
          <p:nvPr/>
        </p:nvSpPr>
        <p:spPr>
          <a:xfrm>
            <a:off x="6673703" y="3423351"/>
            <a:ext cx="5518298" cy="369332"/>
          </a:xfrm>
          <a:prstGeom prst="rect">
            <a:avLst/>
          </a:prstGeom>
          <a:solidFill>
            <a:srgbClr val="202A36"/>
          </a:solidFill>
        </p:spPr>
        <p:txBody>
          <a:bodyPr wrap="square">
            <a:spAutoFit/>
          </a:bodyPr>
          <a:lstStyle/>
          <a:p>
            <a:r>
              <a:rPr lang="zh-CN" altLang="en-US" dirty="0">
                <a:solidFill>
                  <a:schemeClr val="bg1"/>
                </a:solidFill>
              </a:rPr>
              <a:t>利用肠道微生物做早期预测的标志物</a:t>
            </a:r>
          </a:p>
        </p:txBody>
      </p:sp>
      <p:sp>
        <p:nvSpPr>
          <p:cNvPr id="19" name="文本框 18">
            <a:extLst>
              <a:ext uri="{FF2B5EF4-FFF2-40B4-BE49-F238E27FC236}">
                <a16:creationId xmlns:a16="http://schemas.microsoft.com/office/drawing/2014/main" id="{B54EC1B8-22A3-4262-9F7D-5D3BA5F904C8}"/>
              </a:ext>
            </a:extLst>
          </p:cNvPr>
          <p:cNvSpPr txBox="1"/>
          <p:nvPr/>
        </p:nvSpPr>
        <p:spPr>
          <a:xfrm>
            <a:off x="6560752" y="3944702"/>
            <a:ext cx="5518298"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使用 </a:t>
            </a:r>
            <a:r>
              <a:rPr lang="en-US" altLang="zh-CN" sz="1800" dirty="0"/>
              <a:t>AD </a:t>
            </a:r>
            <a:r>
              <a:rPr lang="zh-CN" altLang="en-US" sz="1800" dirty="0"/>
              <a:t>患者和健康对照组显著差异的 </a:t>
            </a:r>
            <a:r>
              <a:rPr lang="en-US" altLang="zh-CN" sz="1800" dirty="0"/>
              <a:t>15 </a:t>
            </a:r>
            <a:r>
              <a:rPr lang="zh-CN" altLang="en-US" sz="1800" dirty="0"/>
              <a:t>个菌属构建了随机森林分类器，</a:t>
            </a:r>
            <a:r>
              <a:rPr lang="zh-CN" altLang="en-US" sz="1800" b="1" dirty="0"/>
              <a:t>显示了很好的预测性能</a:t>
            </a:r>
            <a:r>
              <a:rPr lang="zh-CN" altLang="en-US" sz="1800" dirty="0"/>
              <a:t>。虽然没有对其他数据集进行进一步的测试，但也体现了</a:t>
            </a:r>
            <a:r>
              <a:rPr lang="zh-CN" altLang="en-US" sz="1800" b="1" dirty="0"/>
              <a:t>使用肠道微生物作为生物标志物</a:t>
            </a:r>
            <a:r>
              <a:rPr lang="zh-CN" altLang="en-US" sz="1800" dirty="0"/>
              <a:t>辅助 </a:t>
            </a:r>
            <a:r>
              <a:rPr lang="en-US" altLang="zh-CN" sz="1800" dirty="0"/>
              <a:t>AD </a:t>
            </a:r>
            <a:r>
              <a:rPr lang="zh-CN" altLang="en-US" sz="1800" dirty="0"/>
              <a:t>患者早期非侵入性诊断的潜力。但要确定具体的微生物标志物，还需要更多的样本数据，针对具体地区进行探索，保证模型的鲁棒性。</a:t>
            </a:r>
          </a:p>
        </p:txBody>
      </p:sp>
      <p:pic>
        <p:nvPicPr>
          <p:cNvPr id="23" name="图片 22">
            <a:extLst>
              <a:ext uri="{FF2B5EF4-FFF2-40B4-BE49-F238E27FC236}">
                <a16:creationId xmlns:a16="http://schemas.microsoft.com/office/drawing/2014/main" id="{EA64611D-B6BE-4E25-A13F-A70036D8113E}"/>
              </a:ext>
            </a:extLst>
          </p:cNvPr>
          <p:cNvPicPr>
            <a:picLocks noChangeAspect="1"/>
          </p:cNvPicPr>
          <p:nvPr/>
        </p:nvPicPr>
        <p:blipFill>
          <a:blip r:embed="rId4"/>
          <a:stretch>
            <a:fillRect/>
          </a:stretch>
        </p:blipFill>
        <p:spPr>
          <a:xfrm>
            <a:off x="8233642" y="1923642"/>
            <a:ext cx="2172518" cy="1120714"/>
          </a:xfrm>
          <a:prstGeom prst="rect">
            <a:avLst/>
          </a:prstGeom>
        </p:spPr>
      </p:pic>
      <p:pic>
        <p:nvPicPr>
          <p:cNvPr id="25" name="图片 24">
            <a:extLst>
              <a:ext uri="{FF2B5EF4-FFF2-40B4-BE49-F238E27FC236}">
                <a16:creationId xmlns:a16="http://schemas.microsoft.com/office/drawing/2014/main" id="{2C74EA99-0AD4-437E-82E2-A5862D34FD1C}"/>
              </a:ext>
            </a:extLst>
          </p:cNvPr>
          <p:cNvPicPr>
            <a:picLocks noChangeAspect="1"/>
          </p:cNvPicPr>
          <p:nvPr/>
        </p:nvPicPr>
        <p:blipFill>
          <a:blip r:embed="rId5"/>
          <a:stretch>
            <a:fillRect/>
          </a:stretch>
        </p:blipFill>
        <p:spPr>
          <a:xfrm>
            <a:off x="2363818" y="5080963"/>
            <a:ext cx="1594687" cy="1200329"/>
          </a:xfrm>
          <a:prstGeom prst="rect">
            <a:avLst/>
          </a:prstGeom>
        </p:spPr>
      </p:pic>
      <p:graphicFrame>
        <p:nvGraphicFramePr>
          <p:cNvPr id="26" name="对象 25">
            <a:extLst>
              <a:ext uri="{FF2B5EF4-FFF2-40B4-BE49-F238E27FC236}">
                <a16:creationId xmlns:a16="http://schemas.microsoft.com/office/drawing/2014/main" id="{DC1596EC-E513-4524-B5B6-DCDB8D4883A2}"/>
              </a:ext>
            </a:extLst>
          </p:cNvPr>
          <p:cNvGraphicFramePr>
            <a:graphicFrameLocks noChangeAspect="1"/>
          </p:cNvGraphicFramePr>
          <p:nvPr>
            <p:extLst>
              <p:ext uri="{D42A27DB-BD31-4B8C-83A1-F6EECF244321}">
                <p14:modId xmlns:p14="http://schemas.microsoft.com/office/powerpoint/2010/main" val="3114536211"/>
              </p:ext>
            </p:extLst>
          </p:nvPr>
        </p:nvGraphicFramePr>
        <p:xfrm>
          <a:off x="891369" y="1882276"/>
          <a:ext cx="1369892" cy="1389056"/>
        </p:xfrm>
        <a:graphic>
          <a:graphicData uri="http://schemas.openxmlformats.org/presentationml/2006/ole">
            <mc:AlternateContent xmlns:mc="http://schemas.openxmlformats.org/markup-compatibility/2006">
              <mc:Choice xmlns:v="urn:schemas-microsoft-com:vml" Requires="v">
                <p:oleObj spid="_x0000_s13367" name="Acrobat Document" r:id="rId6" imgW="3291603" imgH="3337245" progId="Acrobat.Document.DC">
                  <p:embed/>
                </p:oleObj>
              </mc:Choice>
              <mc:Fallback>
                <p:oleObj name="Acrobat Document" r:id="rId6" imgW="3291603" imgH="3337245" progId="Acrobat.Document.DC">
                  <p:embed/>
                  <p:pic>
                    <p:nvPicPr>
                      <p:cNvPr id="15" name="对象 14">
                        <a:extLst>
                          <a:ext uri="{FF2B5EF4-FFF2-40B4-BE49-F238E27FC236}">
                            <a16:creationId xmlns:a16="http://schemas.microsoft.com/office/drawing/2014/main" id="{CCC9C8F3-4EDA-45BF-8FAE-3CA862AC5FCA}"/>
                          </a:ext>
                        </a:extLst>
                      </p:cNvPr>
                      <p:cNvPicPr/>
                      <p:nvPr/>
                    </p:nvPicPr>
                    <p:blipFill>
                      <a:blip r:embed="rId7"/>
                      <a:stretch>
                        <a:fillRect/>
                      </a:stretch>
                    </p:blipFill>
                    <p:spPr>
                      <a:xfrm>
                        <a:off x="891369" y="1882276"/>
                        <a:ext cx="1369892" cy="1389056"/>
                      </a:xfrm>
                      <a:prstGeom prst="rect">
                        <a:avLst/>
                      </a:prstGeom>
                    </p:spPr>
                  </p:pic>
                </p:oleObj>
              </mc:Fallback>
            </mc:AlternateContent>
          </a:graphicData>
        </a:graphic>
      </p:graphicFrame>
      <p:pic>
        <p:nvPicPr>
          <p:cNvPr id="27" name="图片 26">
            <a:extLst>
              <a:ext uri="{FF2B5EF4-FFF2-40B4-BE49-F238E27FC236}">
                <a16:creationId xmlns:a16="http://schemas.microsoft.com/office/drawing/2014/main" id="{9988C75E-01DA-486A-88EF-BAE48A3B8617}"/>
              </a:ext>
            </a:extLst>
          </p:cNvPr>
          <p:cNvPicPr>
            <a:picLocks noChangeAspect="1"/>
          </p:cNvPicPr>
          <p:nvPr/>
        </p:nvPicPr>
        <p:blipFill>
          <a:blip r:embed="rId8"/>
          <a:stretch>
            <a:fillRect/>
          </a:stretch>
        </p:blipFill>
        <p:spPr>
          <a:xfrm>
            <a:off x="2583759" y="1882276"/>
            <a:ext cx="2390468" cy="1389056"/>
          </a:xfrm>
          <a:prstGeom prst="rect">
            <a:avLst/>
          </a:prstGeom>
        </p:spPr>
      </p:pic>
    </p:spTree>
    <p:extLst>
      <p:ext uri="{BB962C8B-B14F-4D97-AF65-F5344CB8AC3E}">
        <p14:creationId xmlns:p14="http://schemas.microsoft.com/office/powerpoint/2010/main" val="2270608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87" y="1918054"/>
            <a:ext cx="12238173" cy="31228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4" name="矩形 13"/>
          <p:cNvSpPr/>
          <p:nvPr/>
        </p:nvSpPr>
        <p:spPr>
          <a:xfrm>
            <a:off x="1" y="2062033"/>
            <a:ext cx="12215085" cy="2807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6" name="TextBox 7"/>
          <p:cNvSpPr>
            <a:spLocks noChangeArrowheads="1"/>
          </p:cNvSpPr>
          <p:nvPr/>
        </p:nvSpPr>
        <p:spPr bwMode="auto">
          <a:xfrm>
            <a:off x="3360409" y="3062334"/>
            <a:ext cx="5470551" cy="101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6598" b="1" dirty="0">
                <a:solidFill>
                  <a:schemeClr val="bg1"/>
                </a:solidFill>
                <a:latin typeface="微软雅黑" pitchFamily="34" charset="-122"/>
                <a:ea typeface="微软雅黑" pitchFamily="34" charset="-122"/>
                <a:sym typeface="微软雅黑" pitchFamily="34" charset="-122"/>
              </a:rPr>
              <a:t>谢谢</a:t>
            </a:r>
          </a:p>
        </p:txBody>
      </p:sp>
      <p:sp>
        <p:nvSpPr>
          <p:cNvPr id="17" name="TextBox 7"/>
          <p:cNvSpPr>
            <a:spLocks noChangeArrowheads="1"/>
          </p:cNvSpPr>
          <p:nvPr/>
        </p:nvSpPr>
        <p:spPr bwMode="auto">
          <a:xfrm>
            <a:off x="3504387" y="2785987"/>
            <a:ext cx="5110605" cy="30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999" dirty="0">
                <a:solidFill>
                  <a:schemeClr val="accent3"/>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rPr>
              <a:t>THANK YOU.</a:t>
            </a:r>
            <a:endParaRPr lang="zh-CN" altLang="en-US" sz="1999" dirty="0">
              <a:solidFill>
                <a:schemeClr val="accent3"/>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endParaRPr>
          </a:p>
        </p:txBody>
      </p:sp>
      <p:sp>
        <p:nvSpPr>
          <p:cNvPr id="18" name="矩形 17"/>
          <p:cNvSpPr/>
          <p:nvPr/>
        </p:nvSpPr>
        <p:spPr>
          <a:xfrm>
            <a:off x="1" y="6740505"/>
            <a:ext cx="12192000" cy="116602"/>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Tree>
    <p:extLst>
      <p:ext uri="{BB962C8B-B14F-4D97-AF65-F5344CB8AC3E}">
        <p14:creationId xmlns:p14="http://schemas.microsoft.com/office/powerpoint/2010/main" val="132919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2"/>
          <p:cNvSpPr txBox="1"/>
          <p:nvPr/>
        </p:nvSpPr>
        <p:spPr>
          <a:xfrm>
            <a:off x="900801" y="4665528"/>
            <a:ext cx="4338521" cy="1415403"/>
          </a:xfrm>
          <a:prstGeom prst="rect">
            <a:avLst/>
          </a:prstGeom>
          <a:noFill/>
        </p:spPr>
        <p:txBody>
          <a:bodyPr wrap="square" rtlCol="0">
            <a:spAutoFit/>
          </a:bodyPr>
          <a:lstStyle/>
          <a:p>
            <a:pPr algn="ctr">
              <a:spcBef>
                <a:spcPts val="500"/>
              </a:spcBef>
              <a:defRPr/>
            </a:pPr>
            <a:r>
              <a:rPr lang="zh-CN" altLang="en-US" sz="5398"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课题背景介绍</a:t>
            </a:r>
            <a:endParaRPr lang="en-US" altLang="zh-CN" sz="5398"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3199" kern="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Introduction</a:t>
            </a:r>
            <a:endParaRPr lang="zh-CN" altLang="zh-CN" sz="3199" kern="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5" name="文本框 13"/>
          <p:cNvSpPr txBox="1"/>
          <p:nvPr/>
        </p:nvSpPr>
        <p:spPr>
          <a:xfrm>
            <a:off x="2259795" y="4003984"/>
            <a:ext cx="1620535" cy="523084"/>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799" dirty="0">
                <a:solidFill>
                  <a:srgbClr val="46CEAE"/>
                </a:solidFill>
              </a:rPr>
              <a:t>第一部分</a:t>
            </a:r>
          </a:p>
        </p:txBody>
      </p:sp>
      <p:grpSp>
        <p:nvGrpSpPr>
          <p:cNvPr id="56" name="组合 55"/>
          <p:cNvGrpSpPr/>
          <p:nvPr/>
        </p:nvGrpSpPr>
        <p:grpSpPr>
          <a:xfrm>
            <a:off x="2051925" y="1413909"/>
            <a:ext cx="2036272" cy="2036272"/>
            <a:chOff x="8077074" y="845254"/>
            <a:chExt cx="2036802" cy="2036802"/>
          </a:xfrm>
        </p:grpSpPr>
        <p:sp>
          <p:nvSpPr>
            <p:cNvPr id="57" name="椭圆 56"/>
            <p:cNvSpPr/>
            <p:nvPr/>
          </p:nvSpPr>
          <p:spPr>
            <a:xfrm>
              <a:off x="8077074" y="845254"/>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8"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16" tIns="45708" rIns="91416" bIns="45708" numCol="1" anchor="t" anchorCtr="0" compatLnSpc="1">
              <a:prstTxWarp prst="textNoShape">
                <a:avLst/>
              </a:prstTxWarp>
            </a:bodyPr>
            <a:lstStyle/>
            <a:p>
              <a:endParaRPr lang="zh-CN" altLang="en-US" sz="1799">
                <a:latin typeface="Arial" panose="020B0604020202020204" pitchFamily="34" charset="0"/>
                <a:cs typeface="Arial" panose="020B0604020202020204" pitchFamily="34" charset="0"/>
              </a:endParaRPr>
            </a:p>
          </p:txBody>
        </p:sp>
      </p:grpSp>
      <p:sp>
        <p:nvSpPr>
          <p:cNvPr id="59" name="矩形 58"/>
          <p:cNvSpPr/>
          <p:nvPr/>
        </p:nvSpPr>
        <p:spPr>
          <a:xfrm>
            <a:off x="6117016" y="0"/>
            <a:ext cx="6085617" cy="686919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799"/>
              <a:t>​</a:t>
            </a:r>
            <a:endParaRPr lang="zh-CN" altLang="zh-CN" sz="1799" dirty="0"/>
          </a:p>
        </p:txBody>
      </p:sp>
      <p:sp>
        <p:nvSpPr>
          <p:cNvPr id="60" name="文本框 32"/>
          <p:cNvSpPr txBox="1"/>
          <p:nvPr/>
        </p:nvSpPr>
        <p:spPr>
          <a:xfrm>
            <a:off x="8255678" y="3716957"/>
            <a:ext cx="3050835" cy="399981"/>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1999" b="0" dirty="0">
                <a:solidFill>
                  <a:schemeClr val="bg1">
                    <a:lumMod val="95000"/>
                  </a:schemeClr>
                </a:solidFill>
              </a:rPr>
              <a:t>1.1 </a:t>
            </a:r>
            <a:r>
              <a:rPr lang="zh-CN" altLang="en-US" sz="1999" b="0" dirty="0">
                <a:solidFill>
                  <a:schemeClr val="bg1">
                    <a:lumMod val="95000"/>
                  </a:schemeClr>
                </a:solidFill>
              </a:rPr>
              <a:t>阿尔茨海默症（</a:t>
            </a:r>
            <a:r>
              <a:rPr lang="en-US" altLang="zh-CN" sz="1999" b="0" dirty="0">
                <a:solidFill>
                  <a:schemeClr val="bg1">
                    <a:lumMod val="95000"/>
                  </a:schemeClr>
                </a:solidFill>
              </a:rPr>
              <a:t>AD</a:t>
            </a:r>
            <a:r>
              <a:rPr lang="zh-CN" altLang="en-US" sz="1999" b="0" dirty="0">
                <a:solidFill>
                  <a:schemeClr val="bg1">
                    <a:lumMod val="95000"/>
                  </a:schemeClr>
                </a:solidFill>
              </a:rPr>
              <a:t>）</a:t>
            </a:r>
          </a:p>
        </p:txBody>
      </p:sp>
      <p:sp>
        <p:nvSpPr>
          <p:cNvPr id="61" name="文本框 33"/>
          <p:cNvSpPr txBox="1"/>
          <p:nvPr/>
        </p:nvSpPr>
        <p:spPr>
          <a:xfrm>
            <a:off x="8283379" y="5266493"/>
            <a:ext cx="3820277" cy="399981"/>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1999" b="0" dirty="0">
                <a:solidFill>
                  <a:schemeClr val="bg1">
                    <a:lumMod val="95000"/>
                  </a:schemeClr>
                </a:solidFill>
              </a:rPr>
              <a:t>1.3 </a:t>
            </a:r>
            <a:r>
              <a:rPr lang="zh-CN" altLang="en-US" sz="1999" b="0" dirty="0">
                <a:solidFill>
                  <a:schemeClr val="bg1">
                    <a:lumMod val="95000"/>
                  </a:schemeClr>
                </a:solidFill>
              </a:rPr>
              <a:t>肠道菌群影响</a:t>
            </a:r>
            <a:r>
              <a:rPr lang="en-US" altLang="zh-CN" sz="1999" b="0" dirty="0">
                <a:solidFill>
                  <a:schemeClr val="bg1">
                    <a:lumMod val="95000"/>
                  </a:schemeClr>
                </a:solidFill>
              </a:rPr>
              <a:t>AD</a:t>
            </a:r>
            <a:r>
              <a:rPr lang="zh-CN" altLang="en-US" sz="1999" b="0" dirty="0">
                <a:solidFill>
                  <a:schemeClr val="bg1">
                    <a:lumMod val="95000"/>
                  </a:schemeClr>
                </a:solidFill>
              </a:rPr>
              <a:t>的可能机制</a:t>
            </a:r>
          </a:p>
        </p:txBody>
      </p:sp>
      <p:cxnSp>
        <p:nvCxnSpPr>
          <p:cNvPr id="66" name="直接连接符 65"/>
          <p:cNvCxnSpPr/>
          <p:nvPr/>
        </p:nvCxnSpPr>
        <p:spPr>
          <a:xfrm flipV="1">
            <a:off x="7774936" y="4668456"/>
            <a:ext cx="0" cy="761758"/>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7774936" y="3906698"/>
            <a:ext cx="0" cy="761758"/>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7774936" y="3526517"/>
            <a:ext cx="0" cy="380881"/>
          </a:xfrm>
          <a:prstGeom prst="line">
            <a:avLst/>
          </a:prstGeom>
          <a:ln w="19050">
            <a:solidFill>
              <a:schemeClr val="bg1">
                <a:lumMod val="8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774936" y="5480903"/>
            <a:ext cx="0" cy="761758"/>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22" name="文本框 33">
            <a:extLst>
              <a:ext uri="{FF2B5EF4-FFF2-40B4-BE49-F238E27FC236}">
                <a16:creationId xmlns:a16="http://schemas.microsoft.com/office/drawing/2014/main" id="{C72FFA55-86AE-47A0-B984-6C65B7C7B9E6}"/>
              </a:ext>
            </a:extLst>
          </p:cNvPr>
          <p:cNvSpPr txBox="1"/>
          <p:nvPr/>
        </p:nvSpPr>
        <p:spPr>
          <a:xfrm>
            <a:off x="8283379" y="4467755"/>
            <a:ext cx="3692806" cy="399981"/>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1999" b="0" dirty="0">
                <a:solidFill>
                  <a:schemeClr val="bg1">
                    <a:lumMod val="95000"/>
                  </a:schemeClr>
                </a:solidFill>
              </a:rPr>
              <a:t>1.2 </a:t>
            </a:r>
            <a:r>
              <a:rPr lang="zh-CN" altLang="en-US" sz="1999" b="0" dirty="0">
                <a:solidFill>
                  <a:schemeClr val="bg1">
                    <a:lumMod val="95000"/>
                  </a:schemeClr>
                </a:solidFill>
              </a:rPr>
              <a:t>肠</a:t>
            </a:r>
            <a:r>
              <a:rPr lang="en-US" altLang="zh-CN" sz="1999" b="0" dirty="0">
                <a:solidFill>
                  <a:schemeClr val="bg1">
                    <a:lumMod val="95000"/>
                  </a:schemeClr>
                </a:solidFill>
              </a:rPr>
              <a:t>-</a:t>
            </a:r>
            <a:r>
              <a:rPr lang="zh-CN" altLang="en-US" sz="1999" b="0" dirty="0">
                <a:solidFill>
                  <a:schemeClr val="bg1">
                    <a:lumMod val="95000"/>
                  </a:schemeClr>
                </a:solidFill>
              </a:rPr>
              <a:t>脑轴（</a:t>
            </a:r>
            <a:r>
              <a:rPr lang="en-US" altLang="zh-CN" sz="1999" b="0" dirty="0">
                <a:solidFill>
                  <a:schemeClr val="bg1">
                    <a:lumMod val="95000"/>
                  </a:schemeClr>
                </a:solidFill>
              </a:rPr>
              <a:t>gut-brain axis</a:t>
            </a:r>
            <a:r>
              <a:rPr lang="zh-CN" altLang="en-US" sz="1999" b="0" dirty="0">
                <a:solidFill>
                  <a:schemeClr val="bg1">
                    <a:lumMod val="95000"/>
                  </a:schemeClr>
                </a:solidFill>
              </a:rPr>
              <a:t>）</a:t>
            </a:r>
          </a:p>
        </p:txBody>
      </p:sp>
      <p:sp>
        <p:nvSpPr>
          <p:cNvPr id="2" name="文本框 1">
            <a:extLst>
              <a:ext uri="{FF2B5EF4-FFF2-40B4-BE49-F238E27FC236}">
                <a16:creationId xmlns:a16="http://schemas.microsoft.com/office/drawing/2014/main" id="{CBCF9A23-CB7D-45A5-A6BC-44B0908C4190}"/>
              </a:ext>
            </a:extLst>
          </p:cNvPr>
          <p:cNvSpPr txBox="1"/>
          <p:nvPr/>
        </p:nvSpPr>
        <p:spPr>
          <a:xfrm>
            <a:off x="6387685" y="799160"/>
            <a:ext cx="5471183" cy="1230978"/>
          </a:xfrm>
          <a:prstGeom prst="rect">
            <a:avLst/>
          </a:prstGeom>
          <a:noFill/>
        </p:spPr>
        <p:txBody>
          <a:bodyPr wrap="square" rtlCol="0">
            <a:spAutoFit/>
          </a:bodyPr>
          <a:lstStyle/>
          <a:p>
            <a:r>
              <a:rPr lang="zh-CN" altLang="en-US" sz="1999" b="1" dirty="0">
                <a:solidFill>
                  <a:schemeClr val="bg1"/>
                </a:solidFill>
              </a:rPr>
              <a:t>课题大体的方向</a:t>
            </a:r>
            <a:r>
              <a:rPr lang="zh-CN" altLang="en-US" sz="1999" dirty="0">
                <a:solidFill>
                  <a:schemeClr val="bg1"/>
                </a:solidFill>
              </a:rPr>
              <a:t>：</a:t>
            </a:r>
            <a:endParaRPr lang="en-US" altLang="zh-CN" sz="1999" dirty="0">
              <a:solidFill>
                <a:schemeClr val="bg1"/>
              </a:solidFill>
            </a:endParaRPr>
          </a:p>
          <a:p>
            <a:pPr algn="l"/>
            <a:r>
              <a:rPr lang="zh-CN" altLang="en-US" sz="1800" b="0" i="0" u="none" strike="noStrike" baseline="0" dirty="0">
                <a:solidFill>
                  <a:schemeClr val="bg1"/>
                </a:solidFill>
                <a:latin typeface="FandolSong-Regular-Identity-H"/>
              </a:rPr>
              <a:t>通过对公共数据库收集的</a:t>
            </a:r>
            <a:r>
              <a:rPr lang="en-US" altLang="zh-CN" sz="1800" b="0" i="0" u="none" strike="noStrike" baseline="0" dirty="0">
                <a:solidFill>
                  <a:schemeClr val="bg1"/>
                </a:solidFill>
                <a:latin typeface="TimesNewRomanPSMT"/>
              </a:rPr>
              <a:t>AD </a:t>
            </a:r>
            <a:r>
              <a:rPr lang="zh-CN" altLang="en-US" sz="1800" b="0" i="0" u="none" strike="noStrike" baseline="0" dirty="0">
                <a:solidFill>
                  <a:schemeClr val="bg1"/>
                </a:solidFill>
                <a:latin typeface="FandolSong-Regular-Identity-H"/>
              </a:rPr>
              <a:t>患者肠道菌群</a:t>
            </a:r>
            <a:r>
              <a:rPr lang="en-US" altLang="zh-CN" sz="1800" b="0" i="0" u="none" strike="noStrike" baseline="0" dirty="0">
                <a:solidFill>
                  <a:schemeClr val="bg1"/>
                </a:solidFill>
                <a:latin typeface="TimesNewRomanPSMT"/>
              </a:rPr>
              <a:t>16S </a:t>
            </a:r>
            <a:r>
              <a:rPr lang="zh-CN" altLang="en-US" sz="1800" b="0" i="0" u="none" strike="noStrike" baseline="0" dirty="0">
                <a:solidFill>
                  <a:schemeClr val="bg1"/>
                </a:solidFill>
                <a:latin typeface="FandolSong-Regular-Identity-H"/>
              </a:rPr>
              <a:t>扩增子测序数据进行分析，探索其与健康对照组的组成和功能差异</a:t>
            </a:r>
            <a:endParaRPr lang="zh-CN" altLang="en-US" sz="1600" dirty="0">
              <a:solidFill>
                <a:schemeClr val="bg1"/>
              </a:solidFill>
            </a:endParaRPr>
          </a:p>
        </p:txBody>
      </p:sp>
      <p:sp>
        <p:nvSpPr>
          <p:cNvPr id="3" name="文本框 2">
            <a:extLst>
              <a:ext uri="{FF2B5EF4-FFF2-40B4-BE49-F238E27FC236}">
                <a16:creationId xmlns:a16="http://schemas.microsoft.com/office/drawing/2014/main" id="{53F419D5-7065-4FED-B9BB-319F6E6EC73E}"/>
              </a:ext>
            </a:extLst>
          </p:cNvPr>
          <p:cNvSpPr txBox="1"/>
          <p:nvPr/>
        </p:nvSpPr>
        <p:spPr>
          <a:xfrm>
            <a:off x="6390655" y="2972316"/>
            <a:ext cx="1569251" cy="369236"/>
          </a:xfrm>
          <a:prstGeom prst="rect">
            <a:avLst/>
          </a:prstGeom>
          <a:noFill/>
        </p:spPr>
        <p:txBody>
          <a:bodyPr wrap="none" rtlCol="0">
            <a:spAutoFit/>
          </a:bodyPr>
          <a:lstStyle/>
          <a:p>
            <a:r>
              <a:rPr lang="zh-CN" altLang="en-US" sz="1799" b="1" dirty="0">
                <a:solidFill>
                  <a:schemeClr val="bg1"/>
                </a:solidFill>
              </a:rPr>
              <a:t>背景知识介绍</a:t>
            </a:r>
          </a:p>
        </p:txBody>
      </p:sp>
    </p:spTree>
    <p:extLst>
      <p:ext uri="{BB962C8B-B14F-4D97-AF65-F5344CB8AC3E}">
        <p14:creationId xmlns:p14="http://schemas.microsoft.com/office/powerpoint/2010/main" val="205559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3948AD-2580-47E3-B34D-56D5364E1E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30" b="89302" l="9882" r="93448">
                        <a14:foregroundMark x1="25134" y1="11628" x2="25134" y2="11628"/>
                        <a14:foregroundMark x1="12460" y1="7907" x2="10204" y2="23101"/>
                        <a14:foregroundMark x1="10204" y1="23101" x2="20086" y2="58760"/>
                        <a14:foregroundMark x1="20086" y1="58760" x2="46939" y2="83256"/>
                        <a14:foregroundMark x1="46939" y1="83256" x2="74758" y2="79535"/>
                        <a14:foregroundMark x1="74758" y1="79535" x2="88722" y2="60155"/>
                        <a14:foregroundMark x1="88722" y1="60155" x2="81310" y2="28062"/>
                        <a14:foregroundMark x1="81310" y1="28062" x2="67025" y2="9767"/>
                        <a14:foregroundMark x1="67025" y1="9767" x2="25564" y2="5891"/>
                        <a14:foregroundMark x1="25564" y1="5891" x2="17830" y2="8217"/>
                        <a14:foregroundMark x1="17830" y1="8217" x2="17830" y2="8217"/>
                        <a14:foregroundMark x1="11386" y1="10543" x2="7734" y2="29147"/>
                        <a14:foregroundMark x1="7734" y1="29147" x2="12675" y2="71318"/>
                        <a14:foregroundMark x1="12675" y1="71318" x2="36198" y2="91628"/>
                        <a14:foregroundMark x1="36198" y1="91628" x2="53813" y2="89922"/>
                        <a14:foregroundMark x1="53813" y1="89922" x2="71429" y2="90233"/>
                        <a14:foregroundMark x1="71429" y1="90233" x2="93448" y2="78760"/>
                        <a14:foregroundMark x1="93448" y1="78760" x2="96348" y2="69147"/>
                        <a14:foregroundMark x1="96348" y1="69147" x2="92696" y2="21085"/>
                        <a14:foregroundMark x1="92696" y1="21085" x2="89151" y2="6667"/>
                        <a14:foregroundMark x1="89151" y1="6667" x2="16541" y2="4186"/>
                        <a14:foregroundMark x1="16541" y1="4186" x2="9989" y2="10078"/>
                        <a14:foregroundMark x1="17723" y1="7752" x2="17938" y2="27597"/>
                        <a14:foregroundMark x1="17938" y1="27597" x2="32331" y2="21705"/>
                        <a14:foregroundMark x1="32331" y1="21705" x2="26531" y2="5736"/>
                        <a14:foregroundMark x1="26531" y1="5736" x2="25671" y2="5426"/>
                        <a14:foregroundMark x1="25242" y1="7907" x2="23631" y2="17984"/>
                        <a14:foregroundMark x1="23631" y1="17984" x2="30290" y2="19845"/>
                        <a14:foregroundMark x1="30290" y1="19845" x2="18045" y2="1395"/>
                        <a14:foregroundMark x1="18045" y1="1395" x2="16434" y2="1240"/>
                        <a14:foregroundMark x1="19549" y1="8217" x2="16541" y2="30078"/>
                        <a14:foregroundMark x1="16541" y1="30078" x2="26531" y2="63256"/>
                        <a14:foregroundMark x1="26531" y1="63256" x2="67669" y2="71783"/>
                        <a14:foregroundMark x1="67669" y1="71783" x2="86359" y2="64186"/>
                        <a14:foregroundMark x1="86359" y1="64186" x2="89474" y2="39380"/>
                        <a14:foregroundMark x1="89474" y1="39380" x2="84533" y2="13643"/>
                        <a14:foregroundMark x1="84533" y1="13643" x2="22342" y2="9302"/>
                        <a14:foregroundMark x1="20301" y1="8217" x2="33942" y2="17829"/>
                        <a14:foregroundMark x1="33942" y1="17829" x2="28894" y2="3566"/>
                        <a14:foregroundMark x1="28894" y1="3566" x2="23308" y2="2636"/>
                        <a14:foregroundMark x1="23953" y1="19690" x2="35231" y2="26357"/>
                        <a14:foregroundMark x1="35231" y1="26357" x2="25671" y2="14884"/>
                        <a14:foregroundMark x1="18045" y1="4961" x2="19012" y2="16279"/>
                        <a14:foregroundMark x1="19012" y1="16279" x2="26208" y2="13953"/>
                        <a14:foregroundMark x1="26208" y1="13953" x2="17508" y2="2946"/>
                        <a14:foregroundMark x1="17508" y1="2946" x2="17293" y2="3256"/>
                        <a14:foregroundMark x1="21590" y1="38450" x2="22019" y2="54729"/>
                        <a14:foregroundMark x1="22019" y1="54729" x2="37701" y2="47132"/>
                        <a14:foregroundMark x1="37701" y1="47132" x2="29108" y2="23256"/>
                        <a14:foregroundMark x1="29108" y1="23256" x2="27497" y2="23256"/>
                        <a14:foregroundMark x1="62513" y1="13333" x2="54350" y2="33488"/>
                        <a14:foregroundMark x1="54350" y1="33488" x2="77229" y2="40465"/>
                        <a14:foregroundMark x1="77229" y1="40465" x2="66058" y2="13953"/>
                        <a14:foregroundMark x1="66058" y1="13953" x2="62191" y2="14264"/>
                        <a14:foregroundMark x1="23631" y1="31318" x2="26101" y2="43721"/>
                        <a14:foregroundMark x1="26101" y1="43721" x2="44791" y2="30543"/>
                        <a14:foregroundMark x1="44791" y1="30543" x2="35768" y2="19845"/>
                        <a14:foregroundMark x1="35768" y1="19845" x2="35016" y2="20465"/>
                        <a14:foregroundMark x1="28034" y1="45271" x2="37487" y2="49147"/>
                        <a14:foregroundMark x1="37487" y1="49147" x2="32331" y2="44806"/>
                        <a14:foregroundMark x1="32438" y1="46512" x2="29968" y2="56589"/>
                        <a14:foregroundMark x1="29968" y1="56589" x2="37057" y2="55504"/>
                        <a14:foregroundMark x1="37057" y1="55504" x2="33512" y2="47752"/>
                        <a14:foregroundMark x1="66058" y1="15349" x2="63802" y2="35349"/>
                        <a14:foregroundMark x1="63802" y1="35349" x2="82814" y2="44961"/>
                        <a14:foregroundMark x1="82814" y1="44961" x2="74329" y2="20155"/>
                        <a14:foregroundMark x1="74329" y1="20155" x2="68314" y2="19070"/>
                        <a14:foregroundMark x1="49517" y1="26202" x2="48013" y2="36899"/>
                        <a14:foregroundMark x1="48013" y1="36899" x2="55747" y2="41705"/>
                        <a14:foregroundMark x1="55747" y1="41705" x2="50161" y2="30388"/>
                        <a14:foregroundMark x1="61869" y1="43101" x2="59291" y2="61085"/>
                        <a14:foregroundMark x1="59291" y1="61085" x2="77121" y2="71163"/>
                        <a14:foregroundMark x1="77121" y1="71163" x2="76047" y2="42791"/>
                        <a14:foregroundMark x1="76047" y1="42791" x2="67777" y2="36899"/>
                        <a14:foregroundMark x1="67777" y1="36899" x2="67454" y2="37519"/>
                        <a14:foregroundMark x1="68421" y1="34264" x2="68958" y2="48372"/>
                        <a14:foregroundMark x1="68958" y1="48372" x2="78195" y2="42791"/>
                        <a14:foregroundMark x1="78195" y1="42791" x2="72825" y2="30853"/>
                        <a14:foregroundMark x1="64876" y1="35659" x2="64876" y2="55039"/>
                        <a14:foregroundMark x1="64876" y1="55039" x2="74866" y2="43566"/>
                        <a14:foregroundMark x1="74866" y1="43566" x2="70999" y2="34264"/>
                        <a14:foregroundMark x1="69495" y1="40155" x2="72288" y2="57984"/>
                        <a14:foregroundMark x1="72288" y1="57984" x2="80451" y2="47442"/>
                        <a14:foregroundMark x1="80451" y1="47442" x2="74114" y2="34884"/>
                        <a14:foregroundMark x1="62513" y1="46357" x2="65199" y2="56434"/>
                        <a14:foregroundMark x1="65199" y1="56434" x2="76907" y2="58295"/>
                        <a14:foregroundMark x1="76907" y1="58295" x2="75725" y2="51783"/>
                        <a14:foregroundMark x1="75510" y1="51008" x2="77873" y2="62171"/>
                        <a14:foregroundMark x1="77873" y1="62171" x2="87540" y2="56279"/>
                        <a14:foregroundMark x1="87540" y1="56279" x2="83566" y2="48992"/>
                        <a14:foregroundMark x1="60580" y1="2016" x2="80021" y2="5891"/>
                        <a14:foregroundMark x1="80021" y1="5891" x2="91515" y2="1705"/>
                        <a14:foregroundMark x1="91515" y1="1705" x2="91515" y2="1550"/>
                        <a14:foregroundMark x1="88292" y1="43411" x2="83459" y2="66512"/>
                        <a14:foregroundMark x1="83459" y1="66512" x2="89903" y2="55039"/>
                        <a14:foregroundMark x1="89903" y1="55039" x2="87648" y2="50543"/>
                        <a14:foregroundMark x1="90655" y1="47442" x2="88722" y2="62636"/>
                        <a14:foregroundMark x1="88722" y1="62636" x2="90870" y2="72248"/>
                        <a14:foregroundMark x1="90870" y1="72248" x2="93448" y2="53023"/>
                        <a14:foregroundMark x1="93448" y1="53023" x2="91515" y2="48992"/>
                        <a14:foregroundMark x1="54458" y1="68217" x2="65843" y2="76279"/>
                        <a14:foregroundMark x1="65843" y1="76279" x2="61224" y2="68682"/>
                        <a14:foregroundMark x1="56284" y1="71318" x2="65199" y2="73488"/>
                        <a14:foregroundMark x1="65199" y1="73488" x2="56606" y2="65271"/>
                        <a14:foregroundMark x1="56606" y1="65271" x2="56176" y2="65581"/>
                        <a14:foregroundMark x1="52309" y1="61705" x2="55424" y2="73953"/>
                        <a14:foregroundMark x1="55424" y1="73953" x2="64125" y2="68527"/>
                        <a14:foregroundMark x1="64125" y1="68527" x2="51665" y2="61550"/>
                        <a14:foregroundMark x1="51665" y1="61550" x2="49517" y2="62171"/>
                      </a14:backgroundRemoval>
                    </a14:imgEffect>
                  </a14:imgLayer>
                </a14:imgProps>
              </a:ext>
              <a:ext uri="{28A0092B-C50C-407E-A947-70E740481C1C}">
                <a14:useLocalDpi xmlns:a14="http://schemas.microsoft.com/office/drawing/2010/main" val="0"/>
              </a:ext>
            </a:extLst>
          </a:blip>
          <a:srcRect/>
          <a:stretch>
            <a:fillRect/>
          </a:stretch>
        </p:blipFill>
        <p:spPr bwMode="auto">
          <a:xfrm>
            <a:off x="8929713" y="0"/>
            <a:ext cx="3262287" cy="2260123"/>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5D3DF204-9E1E-4291-8B49-1D748580F180}"/>
              </a:ext>
            </a:extLst>
          </p:cNvPr>
          <p:cNvSpPr>
            <a:spLocks noGrp="1"/>
          </p:cNvSpPr>
          <p:nvPr>
            <p:ph idx="1"/>
          </p:nvPr>
        </p:nvSpPr>
        <p:spPr>
          <a:xfrm>
            <a:off x="141102" y="1385294"/>
            <a:ext cx="9703290" cy="803430"/>
          </a:xfrm>
        </p:spPr>
        <p:txBody>
          <a:bodyPr>
            <a:normAutofit/>
          </a:bodyPr>
          <a:lstStyle/>
          <a:p>
            <a:pPr marL="0" indent="0" algn="l">
              <a:buNone/>
            </a:pPr>
            <a:r>
              <a:rPr lang="zh-CN" altLang="en-US" sz="1900" b="0" i="0" u="none" strike="noStrike" baseline="0" dirty="0">
                <a:latin typeface="FandolSong-Regular-Identity-H"/>
              </a:rPr>
              <a:t>阿尔茨海默症</a:t>
            </a:r>
            <a:r>
              <a:rPr lang="en-US" altLang="zh-CN" sz="1900" b="0" i="0" u="none" strike="noStrike" baseline="0" dirty="0">
                <a:latin typeface="TimesNewRomanPSMT"/>
              </a:rPr>
              <a:t>(Alzheimer’s </a:t>
            </a:r>
            <a:r>
              <a:rPr lang="en-US" altLang="zh-CN" sz="1900" b="0" i="0" u="none" strike="noStrike" baseline="0" dirty="0" err="1">
                <a:latin typeface="TimesNewRomanPSMT"/>
              </a:rPr>
              <a:t>Disease,AD</a:t>
            </a:r>
            <a:r>
              <a:rPr lang="en-US" altLang="zh-CN" sz="1900" b="0" i="0" u="none" strike="noStrike" baseline="0" dirty="0">
                <a:latin typeface="TimesNewRomanPSMT"/>
              </a:rPr>
              <a:t>) </a:t>
            </a:r>
            <a:r>
              <a:rPr lang="zh-CN" altLang="en-US" sz="1900" b="0" i="0" u="none" strike="noStrike" baseline="0" dirty="0">
                <a:latin typeface="FandolSong-Regular-Identity-H"/>
              </a:rPr>
              <a:t>是一种中枢神经退行性病变，是老年期最常见的痴呆类型，约占痴呆症的</a:t>
            </a:r>
            <a:r>
              <a:rPr lang="en-US" altLang="zh-CN" sz="1900" b="0" i="0" u="none" strike="noStrike" baseline="0" dirty="0">
                <a:latin typeface="TimesNewRomanPSMT"/>
              </a:rPr>
              <a:t>50~70% </a:t>
            </a:r>
            <a:r>
              <a:rPr lang="zh-CN" altLang="en-US" sz="1900" b="0" i="0" u="none" strike="noStrike" baseline="0" dirty="0">
                <a:latin typeface="FandolSong-Regular-Identity-H"/>
              </a:rPr>
              <a:t>患者</a:t>
            </a:r>
            <a:endParaRPr lang="en-US" altLang="zh-CN" sz="1900" b="0" i="0" u="none" strike="noStrike" baseline="0" dirty="0">
              <a:latin typeface="FandolSong-Regular-Identity-H"/>
            </a:endParaRPr>
          </a:p>
        </p:txBody>
      </p:sp>
      <p:sp>
        <p:nvSpPr>
          <p:cNvPr id="6" name="文本框 5">
            <a:extLst>
              <a:ext uri="{FF2B5EF4-FFF2-40B4-BE49-F238E27FC236}">
                <a16:creationId xmlns:a16="http://schemas.microsoft.com/office/drawing/2014/main" id="{E765F9D4-3244-400D-96A7-9FF5ADDCD87F}"/>
              </a:ext>
            </a:extLst>
          </p:cNvPr>
          <p:cNvSpPr txBox="1"/>
          <p:nvPr/>
        </p:nvSpPr>
        <p:spPr>
          <a:xfrm>
            <a:off x="3098567" y="2938303"/>
            <a:ext cx="2681624" cy="1477328"/>
          </a:xfrm>
          <a:prstGeom prst="rect">
            <a:avLst/>
          </a:prstGeom>
          <a:noFill/>
        </p:spPr>
        <p:txBody>
          <a:bodyPr wrap="square">
            <a:spAutoFit/>
          </a:bodyPr>
          <a:lstStyle/>
          <a:p>
            <a:pPr algn="l"/>
            <a:r>
              <a:rPr lang="zh-CN" altLang="en-US" sz="1800" dirty="0">
                <a:latin typeface="FandolSong-Regular-Identity-H"/>
              </a:rPr>
              <a:t>大脑半球皮质弥漫性萎缩，</a:t>
            </a:r>
            <a:r>
              <a:rPr lang="el-GR" altLang="zh-CN" sz="1800" dirty="0">
                <a:latin typeface="FandolSong-Regular-Identity-H"/>
              </a:rPr>
              <a:t>β-</a:t>
            </a:r>
            <a:r>
              <a:rPr lang="zh-CN" altLang="en-US" sz="1800" dirty="0">
                <a:latin typeface="FandolSong-Regular-Identity-H"/>
              </a:rPr>
              <a:t>淀粉样斑块沉淀、神经原纤维缠结、胶质增生和神经元缺失​。</a:t>
            </a:r>
            <a:endParaRPr lang="en-US" altLang="zh-CN" sz="1800" dirty="0">
              <a:latin typeface="FandolSong-Regular-Identity-H"/>
            </a:endParaRPr>
          </a:p>
          <a:p>
            <a:pPr algn="l"/>
            <a:endParaRPr lang="en-US" altLang="zh-CN" sz="1800" b="0" i="0" u="none" strike="noStrike" baseline="0" dirty="0">
              <a:solidFill>
                <a:schemeClr val="accent6">
                  <a:lumMod val="75000"/>
                </a:schemeClr>
              </a:solidFill>
              <a:latin typeface="FandolSong-Regular-Identity-H"/>
            </a:endParaRPr>
          </a:p>
        </p:txBody>
      </p:sp>
      <p:sp>
        <p:nvSpPr>
          <p:cNvPr id="8" name="文本框 7">
            <a:extLst>
              <a:ext uri="{FF2B5EF4-FFF2-40B4-BE49-F238E27FC236}">
                <a16:creationId xmlns:a16="http://schemas.microsoft.com/office/drawing/2014/main" id="{212D043D-7480-45F9-80F8-C016157A3A74}"/>
              </a:ext>
            </a:extLst>
          </p:cNvPr>
          <p:cNvSpPr txBox="1"/>
          <p:nvPr/>
        </p:nvSpPr>
        <p:spPr>
          <a:xfrm>
            <a:off x="8929713" y="2931379"/>
            <a:ext cx="3345637" cy="1754326"/>
          </a:xfrm>
          <a:prstGeom prst="rect">
            <a:avLst/>
          </a:prstGeom>
          <a:noFill/>
        </p:spPr>
        <p:txBody>
          <a:bodyPr wrap="square">
            <a:spAutoFit/>
          </a:bodyPr>
          <a:lstStyle/>
          <a:p>
            <a:pPr algn="l"/>
            <a:r>
              <a:rPr lang="zh-CN" altLang="en-US" sz="1800" dirty="0"/>
              <a:t>没有有效药物。临床用于治疗 </a:t>
            </a:r>
            <a:r>
              <a:rPr lang="en-US" altLang="zh-CN" sz="1800" dirty="0"/>
              <a:t>AD </a:t>
            </a:r>
            <a:r>
              <a:rPr lang="zh-CN" altLang="en-US" sz="1800" dirty="0"/>
              <a:t>的药物主要是非竞争性 </a:t>
            </a:r>
            <a:r>
              <a:rPr lang="en-US" altLang="zh-CN" sz="1800" dirty="0"/>
              <a:t>N–</a:t>
            </a:r>
            <a:r>
              <a:rPr lang="zh-CN" altLang="en-US" sz="1800" dirty="0"/>
              <a:t>甲基</a:t>
            </a:r>
            <a:r>
              <a:rPr lang="en-US" altLang="zh-CN" sz="1800" dirty="0"/>
              <a:t>–D–</a:t>
            </a:r>
            <a:r>
              <a:rPr lang="zh-CN" altLang="en-US" sz="1800" dirty="0"/>
              <a:t>天冬氨酸受体拮抗剂和胆碱酯酶抑制剂。药物治疗</a:t>
            </a:r>
            <a:r>
              <a:rPr lang="zh-CN" altLang="en-US" dirty="0"/>
              <a:t>只能以</a:t>
            </a:r>
            <a:r>
              <a:rPr lang="zh-CN" altLang="en-US" sz="1800" dirty="0"/>
              <a:t>改善临床症状为主，尚不能逆转或阻止病情进展​。</a:t>
            </a:r>
            <a:endParaRPr lang="en-US" altLang="zh-CN" sz="1800" dirty="0"/>
          </a:p>
        </p:txBody>
      </p:sp>
      <p:sp>
        <p:nvSpPr>
          <p:cNvPr id="10" name="文本框 9">
            <a:extLst>
              <a:ext uri="{FF2B5EF4-FFF2-40B4-BE49-F238E27FC236}">
                <a16:creationId xmlns:a16="http://schemas.microsoft.com/office/drawing/2014/main" id="{BC22AA1E-5F41-47AB-9458-7D0B1254ECC9}"/>
              </a:ext>
            </a:extLst>
          </p:cNvPr>
          <p:cNvSpPr txBox="1"/>
          <p:nvPr/>
        </p:nvSpPr>
        <p:spPr>
          <a:xfrm>
            <a:off x="195586" y="4871308"/>
            <a:ext cx="11697966" cy="934712"/>
          </a:xfrm>
          <a:prstGeom prst="rect">
            <a:avLst/>
          </a:prstGeom>
          <a:solidFill>
            <a:srgbClr val="FDD7D7"/>
          </a:solidFill>
        </p:spPr>
        <p:txBody>
          <a:bodyPr wrap="square">
            <a:spAutoFit/>
          </a:bodyPr>
          <a:lstStyle/>
          <a:p>
            <a:pPr algn="l"/>
            <a:r>
              <a:rPr lang="zh-CN" altLang="en-US" sz="1800" b="1" i="0" u="none" strike="noStrike" baseline="0" dirty="0">
                <a:latin typeface="FandolSong-Regular-Identity-H"/>
              </a:rPr>
              <a:t>社会影响</a:t>
            </a:r>
            <a:r>
              <a:rPr lang="zh-CN" altLang="en-US" sz="1800" b="0" i="0" u="none" strike="noStrike" baseline="0" dirty="0">
                <a:latin typeface="FandolSong-Regular-Identity-H"/>
              </a:rPr>
              <a:t>：阿尔兹海默病患者及家属都非常痛苦，社会看护压力大。</a:t>
            </a:r>
            <a:r>
              <a:rPr lang="en-US" altLang="zh-CN" sz="1800" b="0" i="0" u="none" strike="noStrike" baseline="0" dirty="0">
                <a:latin typeface="FandolSong-Regular-Identity-H"/>
              </a:rPr>
              <a:t>《</a:t>
            </a:r>
            <a:r>
              <a:rPr lang="zh-CN" altLang="en-US" sz="1800" b="0" i="0" u="none" strike="noStrike" baseline="0" dirty="0">
                <a:latin typeface="FandolSong-Regular-Identity-H"/>
              </a:rPr>
              <a:t>中国阿尔茨海默病报告</a:t>
            </a:r>
            <a:r>
              <a:rPr lang="en-US" altLang="zh-CN" sz="1800" b="0" i="0" u="none" strike="noStrike" baseline="0" dirty="0">
                <a:latin typeface="TimesNewRomanPSMT"/>
              </a:rPr>
              <a:t>2021</a:t>
            </a:r>
            <a:r>
              <a:rPr lang="en-US" altLang="zh-CN" sz="1800" b="0" i="0" u="none" strike="noStrike" baseline="0" dirty="0">
                <a:latin typeface="FandolSong-Regular-Identity-H"/>
              </a:rPr>
              <a:t>》</a:t>
            </a:r>
            <a:r>
              <a:rPr lang="zh-CN" altLang="en-US" sz="1800" b="0" i="0" u="none" strike="noStrike" baseline="0" dirty="0">
                <a:latin typeface="FandolSong-Regular-Identity-H"/>
              </a:rPr>
              <a:t>显示，我国阿尔茨海默病患者超过</a:t>
            </a:r>
            <a:r>
              <a:rPr lang="en-US" altLang="zh-CN" sz="1800" b="0" i="0" u="none" strike="noStrike" baseline="0" dirty="0">
                <a:latin typeface="TimesNewRomanPSMT"/>
              </a:rPr>
              <a:t>1,000 </a:t>
            </a:r>
            <a:r>
              <a:rPr lang="zh-CN" altLang="en-US" sz="1800" b="0" i="0" u="none" strike="noStrike" baseline="0" dirty="0">
                <a:latin typeface="FandolSong-Regular-Identity-H"/>
              </a:rPr>
              <a:t>万，居全球之首，预计到</a:t>
            </a:r>
            <a:r>
              <a:rPr lang="en-US" altLang="zh-CN" sz="1800" b="0" i="0" u="none" strike="noStrike" baseline="0" dirty="0">
                <a:latin typeface="TimesNewRomanPSMT"/>
              </a:rPr>
              <a:t>2050 </a:t>
            </a:r>
            <a:r>
              <a:rPr lang="zh-CN" altLang="en-US" sz="1800" b="0" i="0" u="none" strike="noStrike" baseline="0" dirty="0">
                <a:latin typeface="FandolSong-Regular-Identity-H"/>
              </a:rPr>
              <a:t>年将突破</a:t>
            </a:r>
            <a:r>
              <a:rPr lang="en-US" altLang="zh-CN" sz="1800" b="0" i="0" u="none" strike="noStrike" baseline="0" dirty="0">
                <a:latin typeface="TimesNewRomanPSMT"/>
              </a:rPr>
              <a:t>4,000 </a:t>
            </a:r>
            <a:r>
              <a:rPr lang="zh-CN" altLang="en-US" sz="1800" b="0" i="0" u="none" strike="noStrike" baseline="0" dirty="0">
                <a:latin typeface="FandolSong-Regular-Identity-H"/>
              </a:rPr>
              <a:t>万。随着人口老龄化进程的不断加剧，</a:t>
            </a:r>
            <a:r>
              <a:rPr lang="en-US" altLang="zh-CN" sz="1800" b="0" i="0" u="none" strike="noStrike" baseline="0" dirty="0">
                <a:latin typeface="TimesNewRomanPSMT"/>
              </a:rPr>
              <a:t>AD </a:t>
            </a:r>
            <a:r>
              <a:rPr lang="zh-CN" altLang="en-US" sz="1800" b="0" i="0" u="none" strike="noStrike" baseline="0" dirty="0">
                <a:latin typeface="FandolSong-Regular-Identity-H"/>
              </a:rPr>
              <a:t>已成为全球面临的重大健康和社会经济问题之一。如何早期诊断</a:t>
            </a:r>
            <a:r>
              <a:rPr lang="en-US" altLang="zh-CN" sz="1800" b="0" i="0" u="none" strike="noStrike" baseline="0" dirty="0">
                <a:latin typeface="TimesNewRomanPSMT"/>
              </a:rPr>
              <a:t>AD </a:t>
            </a:r>
            <a:r>
              <a:rPr lang="zh-CN" altLang="en-US" sz="1800" b="0" i="0" u="none" strike="noStrike" baseline="0" dirty="0">
                <a:latin typeface="FandolSong-Regular-Identity-H"/>
              </a:rPr>
              <a:t>患者，以及开发有效的治疗药物显得尤为重要</a:t>
            </a:r>
            <a:r>
              <a:rPr lang="zh-CN" altLang="en-US" sz="1800" b="0" i="0" u="none" strike="noStrike" baseline="0" dirty="0">
                <a:solidFill>
                  <a:schemeClr val="accent6">
                    <a:lumMod val="75000"/>
                  </a:schemeClr>
                </a:solidFill>
                <a:latin typeface="FandolSong-Regular-Identity-H"/>
              </a:rPr>
              <a:t>。</a:t>
            </a:r>
            <a:endParaRPr lang="en-US" altLang="zh-CN" sz="1800" dirty="0">
              <a:solidFill>
                <a:schemeClr val="accent6">
                  <a:lumMod val="75000"/>
                </a:schemeClr>
              </a:solidFill>
            </a:endParaRPr>
          </a:p>
        </p:txBody>
      </p:sp>
      <p:sp>
        <p:nvSpPr>
          <p:cNvPr id="12" name="文本框 11">
            <a:extLst>
              <a:ext uri="{FF2B5EF4-FFF2-40B4-BE49-F238E27FC236}">
                <a16:creationId xmlns:a16="http://schemas.microsoft.com/office/drawing/2014/main" id="{9EC4986A-44C4-42D8-854D-A8F52A1C43EC}"/>
              </a:ext>
            </a:extLst>
          </p:cNvPr>
          <p:cNvSpPr txBox="1"/>
          <p:nvPr/>
        </p:nvSpPr>
        <p:spPr>
          <a:xfrm>
            <a:off x="791690" y="5958257"/>
            <a:ext cx="1110186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虽然阿尔茨海默病的病因不明，越来越多的研究表明</a:t>
            </a:r>
            <a:r>
              <a:rPr lang="zh-CN" altLang="en-US" sz="1800" b="1" dirty="0"/>
              <a:t>肠道菌群</a:t>
            </a:r>
            <a:r>
              <a:rPr lang="zh-CN" altLang="en-US" sz="1800" dirty="0"/>
              <a:t>与 </a:t>
            </a:r>
            <a:r>
              <a:rPr lang="en-US" altLang="zh-CN" sz="1800" dirty="0"/>
              <a:t>AD </a:t>
            </a:r>
            <a:r>
              <a:rPr lang="zh-CN" altLang="en-US" sz="1800" dirty="0"/>
              <a:t>的发生发展相关，微生物和中枢神经系统相互作用的假说也成为 </a:t>
            </a:r>
            <a:r>
              <a:rPr lang="en-US" altLang="zh-CN" sz="1800" dirty="0"/>
              <a:t>AD </a:t>
            </a:r>
            <a:r>
              <a:rPr lang="zh-CN" altLang="en-US" sz="1800" dirty="0"/>
              <a:t>发生的可能机制之一​！</a:t>
            </a:r>
            <a:endParaRPr lang="zh-CN" altLang="en-US" sz="2800" dirty="0"/>
          </a:p>
        </p:txBody>
      </p:sp>
      <p:pic>
        <p:nvPicPr>
          <p:cNvPr id="7170" name="Picture 2">
            <a:extLst>
              <a:ext uri="{FF2B5EF4-FFF2-40B4-BE49-F238E27FC236}">
                <a16:creationId xmlns:a16="http://schemas.microsoft.com/office/drawing/2014/main" id="{21A1A07E-F4DF-488E-8F7C-A3EA588E37B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433623" y="106981"/>
            <a:ext cx="1703085" cy="129296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意思: 红色问号Emoji | EmojiAll">
            <a:extLst>
              <a:ext uri="{FF2B5EF4-FFF2-40B4-BE49-F238E27FC236}">
                <a16:creationId xmlns:a16="http://schemas.microsoft.com/office/drawing/2014/main" id="{41C76A33-821B-4644-8F10-27C7E5E5C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4" y="5885577"/>
            <a:ext cx="791690" cy="79169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3E426387-33C8-4D19-B380-9ADD666AED10}"/>
              </a:ext>
            </a:extLst>
          </p:cNvPr>
          <p:cNvSpPr txBox="1"/>
          <p:nvPr/>
        </p:nvSpPr>
        <p:spPr>
          <a:xfrm>
            <a:off x="107537" y="2385442"/>
            <a:ext cx="2922743" cy="369332"/>
          </a:xfrm>
          <a:prstGeom prst="rect">
            <a:avLst/>
          </a:prstGeom>
          <a:solidFill>
            <a:srgbClr val="202A36"/>
          </a:solidFill>
        </p:spPr>
        <p:txBody>
          <a:bodyPr wrap="square">
            <a:spAutoFit/>
          </a:bodyPr>
          <a:lstStyle/>
          <a:p>
            <a:r>
              <a:rPr lang="zh-CN" altLang="en-US" b="1" dirty="0">
                <a:solidFill>
                  <a:schemeClr val="bg1"/>
                </a:solidFill>
              </a:rPr>
              <a:t>主要症状</a:t>
            </a:r>
            <a:endParaRPr lang="en-US" altLang="zh-CN" sz="1800" dirty="0">
              <a:solidFill>
                <a:schemeClr val="bg1"/>
              </a:solidFill>
            </a:endParaRPr>
          </a:p>
        </p:txBody>
      </p:sp>
      <p:sp>
        <p:nvSpPr>
          <p:cNvPr id="18" name="文本框 17">
            <a:extLst>
              <a:ext uri="{FF2B5EF4-FFF2-40B4-BE49-F238E27FC236}">
                <a16:creationId xmlns:a16="http://schemas.microsoft.com/office/drawing/2014/main" id="{57900D8A-86DC-4875-820F-82FE34F0AE7B}"/>
              </a:ext>
            </a:extLst>
          </p:cNvPr>
          <p:cNvSpPr txBox="1"/>
          <p:nvPr/>
        </p:nvSpPr>
        <p:spPr>
          <a:xfrm>
            <a:off x="5962490" y="2378558"/>
            <a:ext cx="2756209" cy="369332"/>
          </a:xfrm>
          <a:prstGeom prst="rect">
            <a:avLst/>
          </a:prstGeom>
          <a:solidFill>
            <a:srgbClr val="202A36"/>
          </a:solidFill>
        </p:spPr>
        <p:txBody>
          <a:bodyPr wrap="square">
            <a:spAutoFit/>
          </a:bodyPr>
          <a:lstStyle/>
          <a:p>
            <a:r>
              <a:rPr lang="zh-CN" altLang="en-US" sz="1800" b="1" dirty="0">
                <a:solidFill>
                  <a:schemeClr val="bg1"/>
                </a:solidFill>
              </a:rPr>
              <a:t>病因</a:t>
            </a:r>
            <a:endParaRPr lang="en-US" altLang="zh-CN" sz="1800" dirty="0">
              <a:solidFill>
                <a:schemeClr val="bg1"/>
              </a:solidFill>
            </a:endParaRPr>
          </a:p>
        </p:txBody>
      </p:sp>
      <p:sp>
        <p:nvSpPr>
          <p:cNvPr id="19" name="文本框 18">
            <a:extLst>
              <a:ext uri="{FF2B5EF4-FFF2-40B4-BE49-F238E27FC236}">
                <a16:creationId xmlns:a16="http://schemas.microsoft.com/office/drawing/2014/main" id="{FDE5C51A-CFEC-4F72-9DAF-EAB7620D1B3F}"/>
              </a:ext>
            </a:extLst>
          </p:cNvPr>
          <p:cNvSpPr txBox="1"/>
          <p:nvPr/>
        </p:nvSpPr>
        <p:spPr>
          <a:xfrm>
            <a:off x="8960254" y="2374327"/>
            <a:ext cx="3124209" cy="369332"/>
          </a:xfrm>
          <a:prstGeom prst="rect">
            <a:avLst/>
          </a:prstGeom>
          <a:solidFill>
            <a:srgbClr val="202A36"/>
          </a:solidFill>
        </p:spPr>
        <p:txBody>
          <a:bodyPr wrap="square">
            <a:spAutoFit/>
          </a:bodyPr>
          <a:lstStyle/>
          <a:p>
            <a:r>
              <a:rPr lang="zh-CN" altLang="en-US" b="1" dirty="0">
                <a:solidFill>
                  <a:schemeClr val="bg1"/>
                </a:solidFill>
              </a:rPr>
              <a:t>药物</a:t>
            </a:r>
            <a:endParaRPr lang="en-US" altLang="zh-CN" sz="1800" dirty="0">
              <a:solidFill>
                <a:schemeClr val="bg1"/>
              </a:solidFill>
            </a:endParaRPr>
          </a:p>
        </p:txBody>
      </p:sp>
      <p:sp>
        <p:nvSpPr>
          <p:cNvPr id="20" name="文本框 19">
            <a:extLst>
              <a:ext uri="{FF2B5EF4-FFF2-40B4-BE49-F238E27FC236}">
                <a16:creationId xmlns:a16="http://schemas.microsoft.com/office/drawing/2014/main" id="{54115C83-0433-4AD2-A902-8C3632A91F2C}"/>
              </a:ext>
            </a:extLst>
          </p:cNvPr>
          <p:cNvSpPr txBox="1"/>
          <p:nvPr/>
        </p:nvSpPr>
        <p:spPr>
          <a:xfrm>
            <a:off x="3230263" y="2379370"/>
            <a:ext cx="2556112" cy="369332"/>
          </a:xfrm>
          <a:prstGeom prst="rect">
            <a:avLst/>
          </a:prstGeom>
          <a:solidFill>
            <a:srgbClr val="202A36"/>
          </a:solidFill>
        </p:spPr>
        <p:txBody>
          <a:bodyPr wrap="square">
            <a:spAutoFit/>
          </a:bodyPr>
          <a:lstStyle/>
          <a:p>
            <a:r>
              <a:rPr lang="zh-CN" altLang="en-US" sz="1800" b="1" dirty="0">
                <a:solidFill>
                  <a:schemeClr val="bg1"/>
                </a:solidFill>
                <a:latin typeface="FandolSong-Regular-Identity-H"/>
              </a:rPr>
              <a:t>病理特征</a:t>
            </a:r>
            <a:endParaRPr lang="en-US" altLang="zh-CN" sz="1800" dirty="0">
              <a:solidFill>
                <a:schemeClr val="bg1"/>
              </a:solidFill>
            </a:endParaRPr>
          </a:p>
        </p:txBody>
      </p:sp>
      <p:sp>
        <p:nvSpPr>
          <p:cNvPr id="22" name="文本框 21">
            <a:extLst>
              <a:ext uri="{FF2B5EF4-FFF2-40B4-BE49-F238E27FC236}">
                <a16:creationId xmlns:a16="http://schemas.microsoft.com/office/drawing/2014/main" id="{89A25EF5-DA1B-47B0-B90F-F062FCBEBD7F}"/>
              </a:ext>
            </a:extLst>
          </p:cNvPr>
          <p:cNvSpPr txBox="1"/>
          <p:nvPr/>
        </p:nvSpPr>
        <p:spPr>
          <a:xfrm>
            <a:off x="39032" y="2929262"/>
            <a:ext cx="2991248" cy="1754326"/>
          </a:xfrm>
          <a:prstGeom prst="rect">
            <a:avLst/>
          </a:prstGeom>
          <a:noFill/>
        </p:spPr>
        <p:txBody>
          <a:bodyPr wrap="square">
            <a:spAutoFit/>
          </a:bodyPr>
          <a:lstStyle/>
          <a:p>
            <a:pPr algn="l"/>
            <a:r>
              <a:rPr lang="zh-CN" altLang="en-US" sz="1800" b="0" i="0" u="none" strike="noStrike" baseline="0" dirty="0">
                <a:latin typeface="FandolSong-Regular-Identity-H"/>
              </a:rPr>
              <a:t>最常见的早期症状为丧失短期记忆，当疾病逐渐进展，症状可能逐渐出现包括语言障碍、定向障碍、情绪不稳、丧失动机、无法自理和许多行为问题</a:t>
            </a:r>
            <a:r>
              <a:rPr lang="zh-CN" altLang="en-US" dirty="0">
                <a:latin typeface="FandolSong-Regular-Identity-H"/>
              </a:rPr>
              <a:t>。</a:t>
            </a:r>
            <a:endParaRPr lang="en-US" altLang="zh-CN" sz="1800" b="0" i="0" u="none" strike="noStrike" baseline="0" dirty="0">
              <a:latin typeface="FandolSong-Regular-Identity-H"/>
            </a:endParaRPr>
          </a:p>
        </p:txBody>
      </p:sp>
      <p:sp>
        <p:nvSpPr>
          <p:cNvPr id="24" name="文本框 23">
            <a:extLst>
              <a:ext uri="{FF2B5EF4-FFF2-40B4-BE49-F238E27FC236}">
                <a16:creationId xmlns:a16="http://schemas.microsoft.com/office/drawing/2014/main" id="{2CFFC056-D038-4836-B6C9-EAB3F49608B0}"/>
              </a:ext>
            </a:extLst>
          </p:cNvPr>
          <p:cNvSpPr txBox="1"/>
          <p:nvPr/>
        </p:nvSpPr>
        <p:spPr>
          <a:xfrm>
            <a:off x="5860988" y="2920916"/>
            <a:ext cx="3070522" cy="1754326"/>
          </a:xfrm>
          <a:prstGeom prst="rect">
            <a:avLst/>
          </a:prstGeom>
          <a:noFill/>
        </p:spPr>
        <p:txBody>
          <a:bodyPr wrap="square">
            <a:spAutoFit/>
          </a:bodyPr>
          <a:lstStyle/>
          <a:p>
            <a:r>
              <a:rPr lang="zh-CN" altLang="en-US" sz="1800" dirty="0"/>
              <a:t>阿尔茨海默病的真正成因至今仍然不明。</a:t>
            </a:r>
            <a:r>
              <a:rPr lang="zh-CN" altLang="en-US" sz="1800" b="1" dirty="0"/>
              <a:t>有关 </a:t>
            </a:r>
            <a:r>
              <a:rPr lang="en-US" altLang="zh-CN" sz="1800" b="1" dirty="0"/>
              <a:t>AD </a:t>
            </a:r>
            <a:r>
              <a:rPr lang="zh-CN" altLang="en-US" sz="1800" b="1" dirty="0"/>
              <a:t>的发病机制有多种学说</a:t>
            </a:r>
            <a:r>
              <a:rPr lang="zh-CN" altLang="en-US" sz="1800" dirty="0"/>
              <a:t>，影响较大的有 </a:t>
            </a:r>
            <a:r>
              <a:rPr lang="en-US" altLang="zh-CN" sz="1800" dirty="0"/>
              <a:t>β-</a:t>
            </a:r>
            <a:r>
              <a:rPr lang="zh-CN" altLang="en-US" sz="1800" dirty="0"/>
              <a:t>淀粉样蛋白</a:t>
            </a:r>
            <a:r>
              <a:rPr lang="en-US" altLang="zh-CN" sz="1800" dirty="0"/>
              <a:t>(β-amyloid, Aβ)</a:t>
            </a:r>
            <a:r>
              <a:rPr lang="zh-CN" altLang="en-US" sz="1800" dirty="0"/>
              <a:t>瀑布理论和 </a:t>
            </a:r>
            <a:r>
              <a:rPr lang="en-US" altLang="zh-CN" sz="1800" dirty="0"/>
              <a:t>tau </a:t>
            </a:r>
            <a:r>
              <a:rPr lang="zh-CN" altLang="en-US" sz="1800" dirty="0"/>
              <a:t>蛋白学说。</a:t>
            </a:r>
            <a:endParaRPr lang="zh-CN" altLang="en-US" dirty="0"/>
          </a:p>
        </p:txBody>
      </p:sp>
      <p:sp>
        <p:nvSpPr>
          <p:cNvPr id="25" name="标题 1">
            <a:extLst>
              <a:ext uri="{FF2B5EF4-FFF2-40B4-BE49-F238E27FC236}">
                <a16:creationId xmlns:a16="http://schemas.microsoft.com/office/drawing/2014/main" id="{826B8E41-FC43-427C-8711-D8AB5BE20E24}"/>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1.1 </a:t>
            </a:r>
            <a:r>
              <a:rPr lang="zh-CN" altLang="en-US" b="1" dirty="0"/>
              <a:t>阿尔茨海默症</a:t>
            </a:r>
            <a:endParaRPr lang="zh-CN" altLang="en-US" b="1" dirty="0">
              <a:latin typeface="+mj-ea"/>
            </a:endParaRPr>
          </a:p>
        </p:txBody>
      </p:sp>
    </p:spTree>
    <p:extLst>
      <p:ext uri="{BB962C8B-B14F-4D97-AF65-F5344CB8AC3E}">
        <p14:creationId xmlns:p14="http://schemas.microsoft.com/office/powerpoint/2010/main" val="81723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BCC3A24-4329-4E58-B0B2-3630AF8BDF07}"/>
              </a:ext>
            </a:extLst>
          </p:cNvPr>
          <p:cNvSpPr txBox="1"/>
          <p:nvPr/>
        </p:nvSpPr>
        <p:spPr>
          <a:xfrm>
            <a:off x="2651797" y="5484156"/>
            <a:ext cx="1452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7C7C7C"/>
                </a:solidFill>
                <a:latin typeface="等线" panose="02010600030101010101" pitchFamily="2" charset="-122"/>
                <a:ea typeface="等线" panose="02010600030101010101" pitchFamily="2" charset="-122"/>
              </a:rPr>
              <a:t>肠</a:t>
            </a:r>
            <a:r>
              <a:rPr lang="en-US" altLang="zh-CN" dirty="0">
                <a:solidFill>
                  <a:srgbClr val="7C7C7C"/>
                </a:solidFill>
                <a:latin typeface="等线" panose="02010600030101010101" pitchFamily="2" charset="-122"/>
                <a:ea typeface="等线" panose="02010600030101010101" pitchFamily="2" charset="-122"/>
              </a:rPr>
              <a:t>-</a:t>
            </a:r>
            <a:r>
              <a:rPr lang="zh-CN" altLang="en-US" dirty="0">
                <a:solidFill>
                  <a:srgbClr val="7C7C7C"/>
                </a:solidFill>
                <a:latin typeface="等线" panose="02010600030101010101" pitchFamily="2" charset="-122"/>
                <a:ea typeface="等线" panose="02010600030101010101" pitchFamily="2" charset="-122"/>
              </a:rPr>
              <a:t>脑轴</a:t>
            </a:r>
            <a:endParaRPr lang="zh-CN" altLang="en-US" sz="1800" b="0" i="0" u="none" strike="noStrike" kern="1200" baseline="0" dirty="0">
              <a:solidFill>
                <a:srgbClr val="7C7C7C"/>
              </a:solidFill>
              <a:latin typeface="等线" panose="02010600030101010101" pitchFamily="2" charset="-122"/>
              <a:ea typeface="等线" panose="02010600030101010101" pitchFamily="2" charset="-122"/>
            </a:endParaRPr>
          </a:p>
        </p:txBody>
      </p:sp>
      <p:pic>
        <p:nvPicPr>
          <p:cNvPr id="8" name="内容占位符 4">
            <a:extLst>
              <a:ext uri="{FF2B5EF4-FFF2-40B4-BE49-F238E27FC236}">
                <a16:creationId xmlns:a16="http://schemas.microsoft.com/office/drawing/2014/main" id="{D8D7C906-0EB7-472B-996B-466510B81517}"/>
              </a:ext>
            </a:extLst>
          </p:cNvPr>
          <p:cNvPicPr>
            <a:picLocks noChangeAspect="1"/>
          </p:cNvPicPr>
          <p:nvPr/>
        </p:nvPicPr>
        <p:blipFill>
          <a:blip r:embed="rId3"/>
          <a:stretch>
            <a:fillRect/>
          </a:stretch>
        </p:blipFill>
        <p:spPr>
          <a:xfrm>
            <a:off x="168590" y="1678048"/>
            <a:ext cx="6347903" cy="3651329"/>
          </a:xfrm>
          <a:prstGeom prst="rect">
            <a:avLst/>
          </a:prstGeom>
        </p:spPr>
      </p:pic>
      <p:sp>
        <p:nvSpPr>
          <p:cNvPr id="11" name="文本框 10">
            <a:extLst>
              <a:ext uri="{FF2B5EF4-FFF2-40B4-BE49-F238E27FC236}">
                <a16:creationId xmlns:a16="http://schemas.microsoft.com/office/drawing/2014/main" id="{A0021142-2033-42A9-9362-2F2E81D4DC2A}"/>
              </a:ext>
            </a:extLst>
          </p:cNvPr>
          <p:cNvSpPr txBox="1"/>
          <p:nvPr/>
        </p:nvSpPr>
        <p:spPr>
          <a:xfrm>
            <a:off x="6829042" y="1165492"/>
            <a:ext cx="4719272" cy="369332"/>
          </a:xfrm>
          <a:prstGeom prst="rect">
            <a:avLst/>
          </a:prstGeom>
          <a:solidFill>
            <a:srgbClr val="202A36"/>
          </a:solidFill>
        </p:spPr>
        <p:txBody>
          <a:bodyPr wrap="square">
            <a:spAutoFit/>
          </a:bodyPr>
          <a:lstStyle/>
          <a:p>
            <a:r>
              <a:rPr lang="zh-CN" altLang="en-US" sz="1800" b="1" dirty="0">
                <a:solidFill>
                  <a:schemeClr val="bg1"/>
                </a:solidFill>
              </a:rPr>
              <a:t>肠道神经系统</a:t>
            </a:r>
            <a:endParaRPr lang="en-US" altLang="zh-CN" sz="1800" dirty="0">
              <a:solidFill>
                <a:schemeClr val="bg1"/>
              </a:solidFill>
            </a:endParaRPr>
          </a:p>
        </p:txBody>
      </p:sp>
      <p:sp>
        <p:nvSpPr>
          <p:cNvPr id="13" name="文本框 12">
            <a:extLst>
              <a:ext uri="{FF2B5EF4-FFF2-40B4-BE49-F238E27FC236}">
                <a16:creationId xmlns:a16="http://schemas.microsoft.com/office/drawing/2014/main" id="{31B650D1-259B-474B-AAD2-30C4228112AA}"/>
              </a:ext>
            </a:extLst>
          </p:cNvPr>
          <p:cNvSpPr txBox="1"/>
          <p:nvPr/>
        </p:nvSpPr>
        <p:spPr>
          <a:xfrm>
            <a:off x="6829042" y="3355936"/>
            <a:ext cx="4719273" cy="369332"/>
          </a:xfrm>
          <a:prstGeom prst="rect">
            <a:avLst/>
          </a:prstGeom>
          <a:solidFill>
            <a:srgbClr val="202A36"/>
          </a:solidFill>
        </p:spPr>
        <p:txBody>
          <a:bodyPr wrap="square">
            <a:spAutoFit/>
          </a:bodyPr>
          <a:lstStyle/>
          <a:p>
            <a:r>
              <a:rPr lang="zh-CN" altLang="en-US" sz="1800" b="1" i="0" dirty="0">
                <a:solidFill>
                  <a:schemeClr val="bg1"/>
                </a:solidFill>
                <a:effectLst/>
                <a:latin typeface="PingFangSC"/>
              </a:rPr>
              <a:t>微生物</a:t>
            </a:r>
            <a:r>
              <a:rPr lang="en-US" altLang="zh-CN" sz="1800" b="1" i="0" dirty="0">
                <a:solidFill>
                  <a:schemeClr val="bg1"/>
                </a:solidFill>
                <a:effectLst/>
                <a:latin typeface="PingFangSC"/>
              </a:rPr>
              <a:t>-</a:t>
            </a:r>
            <a:r>
              <a:rPr lang="zh-CN" altLang="en-US" sz="1800" b="1" i="0" dirty="0">
                <a:solidFill>
                  <a:schemeClr val="bg1"/>
                </a:solidFill>
                <a:effectLst/>
                <a:latin typeface="PingFangSC"/>
              </a:rPr>
              <a:t>肠</a:t>
            </a:r>
            <a:r>
              <a:rPr lang="en-US" altLang="zh-CN" sz="1800" b="1" i="0" dirty="0">
                <a:solidFill>
                  <a:schemeClr val="bg1"/>
                </a:solidFill>
                <a:effectLst/>
                <a:latin typeface="PingFangSC"/>
              </a:rPr>
              <a:t>-</a:t>
            </a:r>
            <a:r>
              <a:rPr lang="zh-CN" altLang="en-US" sz="1800" b="1" i="0" dirty="0">
                <a:solidFill>
                  <a:schemeClr val="bg1"/>
                </a:solidFill>
                <a:effectLst/>
                <a:latin typeface="PingFangSC"/>
              </a:rPr>
              <a:t>脑轴</a:t>
            </a:r>
            <a:endParaRPr lang="zh-CN" altLang="en-US" dirty="0">
              <a:solidFill>
                <a:schemeClr val="bg1"/>
              </a:solidFill>
            </a:endParaRPr>
          </a:p>
        </p:txBody>
      </p:sp>
      <p:sp>
        <p:nvSpPr>
          <p:cNvPr id="15" name="文本框 14">
            <a:extLst>
              <a:ext uri="{FF2B5EF4-FFF2-40B4-BE49-F238E27FC236}">
                <a16:creationId xmlns:a16="http://schemas.microsoft.com/office/drawing/2014/main" id="{86963958-FF7A-4E26-9B55-1F4EA64AB9B5}"/>
              </a:ext>
            </a:extLst>
          </p:cNvPr>
          <p:cNvSpPr txBox="1"/>
          <p:nvPr/>
        </p:nvSpPr>
        <p:spPr>
          <a:xfrm>
            <a:off x="6731992" y="3796614"/>
            <a:ext cx="4943561" cy="2031325"/>
          </a:xfrm>
          <a:prstGeom prst="rect">
            <a:avLst/>
          </a:prstGeom>
          <a:noFill/>
        </p:spPr>
        <p:txBody>
          <a:bodyPr wrap="square">
            <a:spAutoFit/>
          </a:bodyPr>
          <a:lstStyle/>
          <a:p>
            <a:r>
              <a:rPr lang="zh-CN" altLang="en-US" sz="1800" b="0" i="0" dirty="0">
                <a:solidFill>
                  <a:srgbClr val="202122"/>
                </a:solidFill>
                <a:effectLst/>
                <a:latin typeface="Arial" panose="020B0604020202020204" pitchFamily="34" charset="0"/>
              </a:rPr>
              <a:t>大脑和肠消化道两个器官间的沟通桥梁。</a:t>
            </a:r>
            <a:r>
              <a:rPr lang="zh-CN" altLang="en-US" sz="1800" dirty="0"/>
              <a:t>包括中枢神经系统、中枢内分泌系统及中枢免疫系统，其中包括下丘脑</a:t>
            </a:r>
            <a:r>
              <a:rPr lang="en-US" altLang="zh-CN" sz="1800" dirty="0"/>
              <a:t>—</a:t>
            </a:r>
            <a:r>
              <a:rPr lang="zh-CN" altLang="en-US" sz="1800" dirty="0"/>
              <a:t>垂体</a:t>
            </a:r>
            <a:r>
              <a:rPr lang="en-US" altLang="zh-CN" sz="1800" dirty="0"/>
              <a:t>—</a:t>
            </a:r>
            <a:r>
              <a:rPr lang="zh-CN" altLang="en-US" sz="1800" dirty="0"/>
              <a:t>肾上腺轴（</a:t>
            </a:r>
            <a:r>
              <a:rPr lang="en-US" altLang="zh-CN" sz="1800" dirty="0"/>
              <a:t>HPA</a:t>
            </a:r>
            <a:r>
              <a:rPr lang="zh-CN" altLang="en-US" sz="1800" dirty="0"/>
              <a:t>轴）、自主神经系统中的交感神经系统、副交感神经系统（迷走神经）及肠神经系统，还有肠道中的微生物群视为一个整体，即</a:t>
            </a:r>
            <a:r>
              <a:rPr lang="zh-CN" altLang="en-US" sz="1800" b="1" i="0" dirty="0">
                <a:effectLst/>
                <a:latin typeface="PingFangSC"/>
              </a:rPr>
              <a:t>微生物</a:t>
            </a:r>
            <a:r>
              <a:rPr lang="en-US" altLang="zh-CN" sz="1800" b="1" i="0" dirty="0">
                <a:effectLst/>
                <a:latin typeface="PingFangSC"/>
              </a:rPr>
              <a:t>-</a:t>
            </a:r>
            <a:r>
              <a:rPr lang="zh-CN" altLang="en-US" sz="1800" b="1" i="0" dirty="0">
                <a:effectLst/>
                <a:latin typeface="PingFangSC"/>
              </a:rPr>
              <a:t>肠</a:t>
            </a:r>
            <a:r>
              <a:rPr lang="en-US" altLang="zh-CN" sz="1800" b="1" i="0" dirty="0">
                <a:effectLst/>
                <a:latin typeface="PingFangSC"/>
              </a:rPr>
              <a:t>-</a:t>
            </a:r>
            <a:r>
              <a:rPr lang="zh-CN" altLang="en-US" sz="1800" b="1" i="0" dirty="0">
                <a:effectLst/>
                <a:latin typeface="PingFangSC"/>
              </a:rPr>
              <a:t>脑轴，也可以简称为肠</a:t>
            </a:r>
            <a:r>
              <a:rPr lang="en-US" altLang="zh-CN" sz="1800" b="1" i="0" dirty="0">
                <a:effectLst/>
                <a:latin typeface="PingFangSC"/>
              </a:rPr>
              <a:t>-</a:t>
            </a:r>
            <a:r>
              <a:rPr lang="zh-CN" altLang="en-US" sz="1800" b="1" i="0" dirty="0">
                <a:effectLst/>
                <a:latin typeface="PingFangSC"/>
              </a:rPr>
              <a:t>脑轴</a:t>
            </a:r>
            <a:r>
              <a:rPr lang="zh-CN" altLang="en-US" sz="1800" dirty="0"/>
              <a:t>。</a:t>
            </a:r>
            <a:endParaRPr lang="zh-CN" altLang="en-US" dirty="0"/>
          </a:p>
        </p:txBody>
      </p:sp>
      <p:sp>
        <p:nvSpPr>
          <p:cNvPr id="17" name="文本框 16">
            <a:extLst>
              <a:ext uri="{FF2B5EF4-FFF2-40B4-BE49-F238E27FC236}">
                <a16:creationId xmlns:a16="http://schemas.microsoft.com/office/drawing/2014/main" id="{C6499FA1-223E-4F75-A293-8396625A0EDE}"/>
              </a:ext>
            </a:extLst>
          </p:cNvPr>
          <p:cNvSpPr txBox="1"/>
          <p:nvPr/>
        </p:nvSpPr>
        <p:spPr>
          <a:xfrm>
            <a:off x="6731992" y="1601610"/>
            <a:ext cx="4719273" cy="1754326"/>
          </a:xfrm>
          <a:prstGeom prst="rect">
            <a:avLst/>
          </a:prstGeom>
          <a:noFill/>
        </p:spPr>
        <p:txBody>
          <a:bodyPr wrap="square">
            <a:spAutoFit/>
          </a:bodyPr>
          <a:lstStyle/>
          <a:p>
            <a:r>
              <a:rPr lang="zh-CN" altLang="en-US" b="0" i="0" dirty="0">
                <a:solidFill>
                  <a:srgbClr val="202122"/>
                </a:solidFill>
                <a:effectLst/>
                <a:latin typeface="Arial" panose="020B0604020202020204" pitchFamily="34" charset="0"/>
              </a:rPr>
              <a:t>遍布整个肠胃消化管道，</a:t>
            </a:r>
            <a:r>
              <a:rPr lang="zh-CN" altLang="en-US" sz="1800" dirty="0"/>
              <a:t>其神经元的数量和脊髓相当</a:t>
            </a:r>
            <a:r>
              <a:rPr lang="en-US" altLang="zh-CN" sz="1800" dirty="0"/>
              <a:t>(</a:t>
            </a:r>
            <a:r>
              <a:rPr lang="zh-CN" altLang="en-US" sz="1800" dirty="0"/>
              <a:t>约</a:t>
            </a:r>
            <a:r>
              <a:rPr lang="en-US" altLang="zh-CN" sz="1800" dirty="0"/>
              <a:t>1</a:t>
            </a:r>
            <a:r>
              <a:rPr lang="zh-CN" altLang="en-US" sz="1800" dirty="0"/>
              <a:t>亿个神经细胞</a:t>
            </a:r>
            <a:r>
              <a:rPr lang="en-US" altLang="zh-CN" sz="1800" dirty="0"/>
              <a:t>)</a:t>
            </a:r>
            <a:r>
              <a:rPr lang="zh-CN" altLang="en-US" sz="1800" dirty="0"/>
              <a:t>，</a:t>
            </a:r>
            <a:r>
              <a:rPr lang="zh-CN" altLang="en-US" b="0" i="0" dirty="0">
                <a:solidFill>
                  <a:srgbClr val="121212"/>
                </a:solidFill>
                <a:effectLst/>
                <a:latin typeface="-apple-system"/>
              </a:rPr>
              <a:t>使得肠道能够</a:t>
            </a:r>
            <a:r>
              <a:rPr lang="zh-CN" altLang="en-US" i="0" dirty="0">
                <a:solidFill>
                  <a:srgbClr val="121212"/>
                </a:solidFill>
                <a:effectLst/>
                <a:latin typeface="-apple-system"/>
              </a:rPr>
              <a:t>时刻监视着身体里面发生的情况</a:t>
            </a:r>
            <a:r>
              <a:rPr lang="zh-CN" altLang="en-US" b="0" i="0" dirty="0">
                <a:solidFill>
                  <a:srgbClr val="121212"/>
                </a:solidFill>
                <a:effectLst/>
                <a:latin typeface="-apple-system"/>
              </a:rPr>
              <a:t>，它认识我们吃进来的各种食物分子，它会偷偷的观察我们身体的免疫细胞，它会分泌影响我们情绪的各种激素</a:t>
            </a:r>
            <a:r>
              <a:rPr lang="en-US" altLang="zh-CN" b="0" i="0" dirty="0">
                <a:solidFill>
                  <a:srgbClr val="121212"/>
                </a:solidFill>
                <a:effectLst/>
                <a:latin typeface="-apple-system"/>
              </a:rPr>
              <a:t>……</a:t>
            </a:r>
            <a:endParaRPr lang="zh-CN" altLang="en-US" dirty="0"/>
          </a:p>
        </p:txBody>
      </p:sp>
      <p:sp>
        <p:nvSpPr>
          <p:cNvPr id="19" name="文本框 18">
            <a:extLst>
              <a:ext uri="{FF2B5EF4-FFF2-40B4-BE49-F238E27FC236}">
                <a16:creationId xmlns:a16="http://schemas.microsoft.com/office/drawing/2014/main" id="{4444B876-42E1-45F8-8538-2408D99E0950}"/>
              </a:ext>
            </a:extLst>
          </p:cNvPr>
          <p:cNvSpPr txBox="1"/>
          <p:nvPr/>
        </p:nvSpPr>
        <p:spPr>
          <a:xfrm>
            <a:off x="2956978" y="6464073"/>
            <a:ext cx="5846779" cy="369332"/>
          </a:xfrm>
          <a:prstGeom prst="rect">
            <a:avLst/>
          </a:prstGeom>
          <a:solidFill>
            <a:schemeClr val="bg1"/>
          </a:solidFill>
          <a:ln>
            <a:solidFill>
              <a:schemeClr val="bg1"/>
            </a:solidFill>
          </a:ln>
        </p:spPr>
        <p:txBody>
          <a:bodyPr wrap="square">
            <a:spAutoFit/>
          </a:bodyPr>
          <a:lstStyle/>
          <a:p>
            <a:pPr algn="ctr"/>
            <a:r>
              <a:rPr lang="zh-CN" altLang="en-US" dirty="0">
                <a:solidFill>
                  <a:schemeClr val="bg2">
                    <a:lumMod val="75000"/>
                  </a:schemeClr>
                </a:solidFill>
              </a:rPr>
              <a:t>遇事不决，量子力学；机制不明，肠道菌群</a:t>
            </a:r>
            <a:endParaRPr lang="en-US" altLang="zh-CN" dirty="0">
              <a:solidFill>
                <a:schemeClr val="accent1">
                  <a:lumMod val="50000"/>
                </a:schemeClr>
              </a:solidFill>
            </a:endParaRPr>
          </a:p>
        </p:txBody>
      </p:sp>
      <p:sp>
        <p:nvSpPr>
          <p:cNvPr id="22" name="标题 1">
            <a:extLst>
              <a:ext uri="{FF2B5EF4-FFF2-40B4-BE49-F238E27FC236}">
                <a16:creationId xmlns:a16="http://schemas.microsoft.com/office/drawing/2014/main" id="{2644D22E-00C6-4AF6-8ED9-4BFAE707B410}"/>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1.2 </a:t>
            </a:r>
            <a:r>
              <a:rPr lang="zh-CN" altLang="en-US" b="1" dirty="0"/>
              <a:t>肠道</a:t>
            </a:r>
            <a:r>
              <a:rPr lang="en-US" altLang="zh-CN" b="1" dirty="0"/>
              <a:t>-</a:t>
            </a:r>
            <a:r>
              <a:rPr lang="zh-CN" altLang="en-US" b="1" dirty="0"/>
              <a:t>第二大脑</a:t>
            </a:r>
            <a:endParaRPr lang="zh-CN" altLang="en-US" b="1" dirty="0">
              <a:latin typeface="+mj-ea"/>
            </a:endParaRPr>
          </a:p>
        </p:txBody>
      </p:sp>
    </p:spTree>
    <p:extLst>
      <p:ext uri="{BB962C8B-B14F-4D97-AF65-F5344CB8AC3E}">
        <p14:creationId xmlns:p14="http://schemas.microsoft.com/office/powerpoint/2010/main" val="4075984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9C34BE5-A9B7-4505-94F9-855CDA8039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6981" y="1853905"/>
            <a:ext cx="4559785"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492BC3C-7A4B-4175-BD90-A44F5992FDD4}"/>
              </a:ext>
            </a:extLst>
          </p:cNvPr>
          <p:cNvSpPr txBox="1"/>
          <p:nvPr/>
        </p:nvSpPr>
        <p:spPr>
          <a:xfrm>
            <a:off x="5573597" y="1555670"/>
            <a:ext cx="6494355" cy="5078313"/>
          </a:xfrm>
          <a:prstGeom prst="rect">
            <a:avLst/>
          </a:prstGeom>
          <a:noFill/>
        </p:spPr>
        <p:txBody>
          <a:bodyPr wrap="square">
            <a:spAutoFit/>
          </a:bodyPr>
          <a:lstStyle/>
          <a:p>
            <a:r>
              <a:rPr lang="zh-CN" altLang="en-US" dirty="0"/>
              <a:t>主要有三种可能的影响途径：肠道菌群可通过包括代谢产物、神经递质及慢性神经炎症等多种途径，影响 </a:t>
            </a:r>
            <a:r>
              <a:rPr lang="en-US" altLang="zh-CN" dirty="0"/>
              <a:t>AD </a:t>
            </a:r>
            <a:r>
              <a:rPr lang="zh-CN" altLang="en-US" dirty="0"/>
              <a:t>的发生和发展</a:t>
            </a:r>
            <a:endParaRPr lang="en-US" altLang="zh-CN" dirty="0"/>
          </a:p>
          <a:p>
            <a:endParaRPr lang="zh-CN" altLang="en-US" dirty="0"/>
          </a:p>
          <a:p>
            <a:pPr marL="285750" indent="-285750">
              <a:buFont typeface="Arial" panose="020B0604020202020204" pitchFamily="34" charset="0"/>
              <a:buChar char="•"/>
            </a:pPr>
            <a:r>
              <a:rPr lang="zh-CN" altLang="en-US" b="1" dirty="0">
                <a:solidFill>
                  <a:schemeClr val="bg1"/>
                </a:solidFill>
                <a:highlight>
                  <a:srgbClr val="202A36"/>
                </a:highlight>
              </a:rPr>
              <a:t>代谢产物</a:t>
            </a:r>
            <a:r>
              <a:rPr lang="zh-CN" altLang="en-US" dirty="0"/>
              <a:t>   肠道菌群会产生大量的脂多糖、淀粉样蛋白、短链脂肪酸</a:t>
            </a:r>
            <a:r>
              <a:rPr lang="en-US" altLang="zh-CN" dirty="0"/>
              <a:t>(</a:t>
            </a:r>
            <a:r>
              <a:rPr lang="zh-CN" altLang="en-US" dirty="0"/>
              <a:t>包括乙酸盐，丁酸盐和丙酸盐</a:t>
            </a:r>
            <a:r>
              <a:rPr lang="en-US" altLang="zh-CN" dirty="0"/>
              <a:t>)</a:t>
            </a:r>
            <a:r>
              <a:rPr lang="zh-CN" altLang="en-US" dirty="0"/>
              <a:t>和各种微生物分泌物，在健康状态下，机体也暴露于大量的脂多糖和淀粉样蛋白。这种暴露可能对健康有害，特别是当机体衰老时，胃肠粘膜和血脑屏障结构发生变化，渗透性增加，这些有害物质会更容易到达大脑。</a:t>
            </a:r>
            <a:endParaRPr lang="en-US" altLang="zh-CN" dirty="0"/>
          </a:p>
          <a:p>
            <a:pPr marL="285750" indent="-285750">
              <a:buFont typeface="Arial" panose="020B0604020202020204" pitchFamily="34" charset="0"/>
              <a:buChar char="•"/>
            </a:pPr>
            <a:r>
              <a:rPr lang="zh-CN" altLang="en-US" b="1" dirty="0">
                <a:solidFill>
                  <a:schemeClr val="bg1"/>
                </a:solidFill>
                <a:highlight>
                  <a:srgbClr val="202A36"/>
                </a:highlight>
              </a:rPr>
              <a:t>神经活性分子</a:t>
            </a:r>
            <a:r>
              <a:rPr lang="zh-CN" altLang="en-US" dirty="0"/>
              <a:t>   肠道菌群也可产生一系列神经活性分子，如血清素，犬尿氨酸，褪黑激素， </a:t>
            </a:r>
            <a:r>
              <a:rPr lang="en-US" altLang="zh-CN" dirty="0"/>
              <a:t>γ-</a:t>
            </a:r>
            <a:r>
              <a:rPr lang="zh-CN" altLang="en-US" dirty="0"/>
              <a:t>氨基丁酸</a:t>
            </a:r>
            <a:r>
              <a:rPr lang="en-US" altLang="zh-CN" dirty="0"/>
              <a:t>(γ-aminobutyric acid</a:t>
            </a:r>
            <a:r>
              <a:rPr lang="zh-CN" altLang="en-US" dirty="0"/>
              <a:t>，</a:t>
            </a:r>
            <a:r>
              <a:rPr lang="en-US" altLang="zh-CN" dirty="0"/>
              <a:t>GABA)</a:t>
            </a:r>
            <a:r>
              <a:rPr lang="zh-CN" altLang="en-US" dirty="0"/>
              <a:t>，儿茶酚胺，组胺和乙酰胆碱等，从而影响脑</a:t>
            </a:r>
            <a:r>
              <a:rPr lang="zh-CN" altLang="en-US" dirty="0">
                <a:solidFill>
                  <a:schemeClr val="bg1"/>
                </a:solidFill>
              </a:rPr>
              <a:t>的功能。</a:t>
            </a:r>
          </a:p>
          <a:p>
            <a:pPr marL="285750" indent="-285750">
              <a:buFont typeface="Arial" panose="020B0604020202020204" pitchFamily="34" charset="0"/>
              <a:buChar char="•"/>
            </a:pPr>
            <a:r>
              <a:rPr lang="zh-CN" altLang="en-US" b="1" dirty="0">
                <a:solidFill>
                  <a:schemeClr val="bg1"/>
                </a:solidFill>
                <a:highlight>
                  <a:srgbClr val="202A36"/>
                </a:highlight>
              </a:rPr>
              <a:t>慢性神经炎症</a:t>
            </a:r>
            <a:r>
              <a:rPr lang="zh-CN" altLang="en-US" dirty="0"/>
              <a:t>   微生物群的稳态变化导致肠道通透性增加时，可促进细菌和内毒素等在肠道上皮屏障上的易位，引发与促炎细胞因子产生相关的免疫应答</a:t>
            </a:r>
          </a:p>
          <a:p>
            <a:r>
              <a:rPr lang="zh-CN" altLang="en-US" dirty="0"/>
              <a:t>​</a:t>
            </a:r>
          </a:p>
          <a:p>
            <a:r>
              <a:rPr lang="zh-CN" altLang="en-US" dirty="0"/>
              <a:t>​</a:t>
            </a:r>
          </a:p>
        </p:txBody>
      </p:sp>
      <p:sp>
        <p:nvSpPr>
          <p:cNvPr id="5" name="标题 1">
            <a:extLst>
              <a:ext uri="{FF2B5EF4-FFF2-40B4-BE49-F238E27FC236}">
                <a16:creationId xmlns:a16="http://schemas.microsoft.com/office/drawing/2014/main" id="{A8F75BC8-76D2-451B-A41C-CAF8DFAE664E}"/>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i="0" dirty="0">
                <a:solidFill>
                  <a:prstClr val="black"/>
                </a:solidFill>
                <a:effectLst/>
                <a:latin typeface="Arial" panose="020B0604020202020204" pitchFamily="34" charset="0"/>
                <a:cs typeface="Arial" panose="020B0604020202020204" pitchFamily="34" charset="0"/>
              </a:rPr>
              <a:t>1.3 </a:t>
            </a:r>
            <a:r>
              <a:rPr lang="zh-CN" altLang="en-US" b="1" i="0" dirty="0">
                <a:solidFill>
                  <a:srgbClr val="333333"/>
                </a:solidFill>
                <a:effectLst/>
                <a:latin typeface="Arial" panose="020B0604020202020204" pitchFamily="34" charset="0"/>
              </a:rPr>
              <a:t>肠道菌群影响</a:t>
            </a:r>
            <a:r>
              <a:rPr lang="en-US" altLang="zh-CN" b="1" i="0" dirty="0">
                <a:solidFill>
                  <a:srgbClr val="333333"/>
                </a:solidFill>
                <a:effectLst/>
                <a:latin typeface="Arial" panose="020B0604020202020204" pitchFamily="34" charset="0"/>
              </a:rPr>
              <a:t>AD</a:t>
            </a:r>
            <a:r>
              <a:rPr lang="zh-CN" altLang="en-US" b="1" i="0" dirty="0">
                <a:solidFill>
                  <a:srgbClr val="333333"/>
                </a:solidFill>
                <a:effectLst/>
                <a:latin typeface="Arial" panose="020B0604020202020204" pitchFamily="34" charset="0"/>
              </a:rPr>
              <a:t>的可能机制</a:t>
            </a:r>
            <a:endParaRPr lang="zh-CN" altLang="en-US" b="1" dirty="0">
              <a:latin typeface="+mj-ea"/>
            </a:endParaRPr>
          </a:p>
        </p:txBody>
      </p:sp>
    </p:spTree>
    <p:extLst>
      <p:ext uri="{BB962C8B-B14F-4D97-AF65-F5344CB8AC3E}">
        <p14:creationId xmlns:p14="http://schemas.microsoft.com/office/powerpoint/2010/main" val="3602168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2"/>
          <p:cNvSpPr txBox="1"/>
          <p:nvPr/>
        </p:nvSpPr>
        <p:spPr>
          <a:xfrm>
            <a:off x="900801" y="4665528"/>
            <a:ext cx="4338521" cy="923090"/>
          </a:xfrm>
          <a:prstGeom prst="rect">
            <a:avLst/>
          </a:prstGeom>
          <a:noFill/>
        </p:spPr>
        <p:txBody>
          <a:bodyPr wrap="square" rtlCol="0">
            <a:spAutoFit/>
          </a:bodyPr>
          <a:lstStyle/>
          <a:p>
            <a:pPr algn="ctr">
              <a:spcBef>
                <a:spcPts val="500"/>
              </a:spcBef>
              <a:defRPr/>
            </a:pPr>
            <a:r>
              <a:rPr lang="zh-CN" altLang="en-US" sz="5398"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材料与方法</a:t>
            </a:r>
          </a:p>
        </p:txBody>
      </p:sp>
      <p:sp>
        <p:nvSpPr>
          <p:cNvPr id="55" name="文本框 13"/>
          <p:cNvSpPr txBox="1"/>
          <p:nvPr/>
        </p:nvSpPr>
        <p:spPr>
          <a:xfrm>
            <a:off x="2258993" y="4003984"/>
            <a:ext cx="1622138" cy="523084"/>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799" dirty="0">
                <a:solidFill>
                  <a:srgbClr val="46CEAE"/>
                </a:solidFill>
              </a:rPr>
              <a:t>第二部分</a:t>
            </a:r>
          </a:p>
        </p:txBody>
      </p:sp>
      <p:sp>
        <p:nvSpPr>
          <p:cNvPr id="59" name="矩形 58"/>
          <p:cNvSpPr/>
          <p:nvPr/>
        </p:nvSpPr>
        <p:spPr>
          <a:xfrm>
            <a:off x="6094413" y="0"/>
            <a:ext cx="6097587" cy="68562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799"/>
              <a:t>​</a:t>
            </a:r>
            <a:endParaRPr lang="zh-CN" altLang="zh-CN" sz="1799" dirty="0"/>
          </a:p>
        </p:txBody>
      </p:sp>
      <p:sp>
        <p:nvSpPr>
          <p:cNvPr id="60" name="文本框 32"/>
          <p:cNvSpPr txBox="1"/>
          <p:nvPr/>
        </p:nvSpPr>
        <p:spPr>
          <a:xfrm>
            <a:off x="8284799" y="2735022"/>
            <a:ext cx="1648208" cy="399981"/>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1999" b="0" dirty="0">
                <a:solidFill>
                  <a:schemeClr val="bg1">
                    <a:lumMod val="95000"/>
                  </a:schemeClr>
                </a:solidFill>
              </a:rPr>
              <a:t>2.1 </a:t>
            </a:r>
            <a:r>
              <a:rPr lang="zh-CN" altLang="en-US" sz="1999" b="0" dirty="0">
                <a:solidFill>
                  <a:schemeClr val="bg1">
                    <a:lumMod val="95000"/>
                  </a:schemeClr>
                </a:solidFill>
              </a:rPr>
              <a:t>数据来源</a:t>
            </a:r>
          </a:p>
        </p:txBody>
      </p:sp>
      <p:cxnSp>
        <p:nvCxnSpPr>
          <p:cNvPr id="66" name="直接连接符 65"/>
          <p:cNvCxnSpPr/>
          <p:nvPr/>
        </p:nvCxnSpPr>
        <p:spPr>
          <a:xfrm flipV="1">
            <a:off x="7741220" y="3629919"/>
            <a:ext cx="0" cy="761758"/>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7741220" y="2899296"/>
            <a:ext cx="0" cy="761758"/>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7741220" y="2437504"/>
            <a:ext cx="0" cy="380881"/>
          </a:xfrm>
          <a:prstGeom prst="line">
            <a:avLst/>
          </a:prstGeom>
          <a:ln w="19050">
            <a:solidFill>
              <a:schemeClr val="bg1">
                <a:lumMod val="8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22" name="文本框 33">
            <a:extLst>
              <a:ext uri="{FF2B5EF4-FFF2-40B4-BE49-F238E27FC236}">
                <a16:creationId xmlns:a16="http://schemas.microsoft.com/office/drawing/2014/main" id="{C72FFA55-86AE-47A0-B984-6C65B7C7B9E6}"/>
              </a:ext>
            </a:extLst>
          </p:cNvPr>
          <p:cNvSpPr txBox="1"/>
          <p:nvPr/>
        </p:nvSpPr>
        <p:spPr>
          <a:xfrm>
            <a:off x="8284799" y="3461064"/>
            <a:ext cx="3454792" cy="399981"/>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1999" b="0" dirty="0">
                <a:solidFill>
                  <a:schemeClr val="bg1">
                    <a:lumMod val="95000"/>
                  </a:schemeClr>
                </a:solidFill>
              </a:rPr>
              <a:t>2.2 16S </a:t>
            </a:r>
            <a:r>
              <a:rPr lang="zh-CN" altLang="en-US" sz="1999" b="0" dirty="0">
                <a:solidFill>
                  <a:schemeClr val="bg1">
                    <a:lumMod val="95000"/>
                  </a:schemeClr>
                </a:solidFill>
              </a:rPr>
              <a:t>扩增子测序技术介绍</a:t>
            </a:r>
          </a:p>
        </p:txBody>
      </p:sp>
      <p:sp>
        <p:nvSpPr>
          <p:cNvPr id="3" name="文本框 2">
            <a:extLst>
              <a:ext uri="{FF2B5EF4-FFF2-40B4-BE49-F238E27FC236}">
                <a16:creationId xmlns:a16="http://schemas.microsoft.com/office/drawing/2014/main" id="{53F419D5-7065-4FED-B9BB-319F6E6EC73E}"/>
              </a:ext>
            </a:extLst>
          </p:cNvPr>
          <p:cNvSpPr txBox="1"/>
          <p:nvPr/>
        </p:nvSpPr>
        <p:spPr>
          <a:xfrm>
            <a:off x="6442876" y="1249620"/>
            <a:ext cx="1596496" cy="584495"/>
          </a:xfrm>
          <a:prstGeom prst="rect">
            <a:avLst/>
          </a:prstGeom>
          <a:noFill/>
        </p:spPr>
        <p:txBody>
          <a:bodyPr wrap="none" rtlCol="0">
            <a:spAutoFit/>
          </a:bodyPr>
          <a:lstStyle/>
          <a:p>
            <a:r>
              <a:rPr lang="en-US" altLang="zh-CN" sz="3199" dirty="0">
                <a:solidFill>
                  <a:schemeClr val="bg1"/>
                </a:solidFill>
              </a:rPr>
              <a:t>Content</a:t>
            </a:r>
            <a:endParaRPr lang="zh-CN" altLang="en-US" sz="3199" dirty="0">
              <a:solidFill>
                <a:schemeClr val="bg1"/>
              </a:solidFill>
            </a:endParaRPr>
          </a:p>
        </p:txBody>
      </p:sp>
      <p:grpSp>
        <p:nvGrpSpPr>
          <p:cNvPr id="17" name="组合 16">
            <a:extLst>
              <a:ext uri="{FF2B5EF4-FFF2-40B4-BE49-F238E27FC236}">
                <a16:creationId xmlns:a16="http://schemas.microsoft.com/office/drawing/2014/main" id="{8B10299E-64BF-4938-866B-DE9F78A272A8}"/>
              </a:ext>
            </a:extLst>
          </p:cNvPr>
          <p:cNvGrpSpPr/>
          <p:nvPr/>
        </p:nvGrpSpPr>
        <p:grpSpPr>
          <a:xfrm>
            <a:off x="2064602" y="1401555"/>
            <a:ext cx="2036272" cy="2036272"/>
            <a:chOff x="8125599" y="1434035"/>
            <a:chExt cx="2036802" cy="2036802"/>
          </a:xfrm>
        </p:grpSpPr>
        <p:sp>
          <p:nvSpPr>
            <p:cNvPr id="18" name="椭圆 17">
              <a:extLst>
                <a:ext uri="{FF2B5EF4-FFF2-40B4-BE49-F238E27FC236}">
                  <a16:creationId xmlns:a16="http://schemas.microsoft.com/office/drawing/2014/main" id="{22BE923D-D5CB-4E83-98F6-8F2D11A7CB25}"/>
                </a:ext>
              </a:extLst>
            </p:cNvPr>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9" name="Freeform 261">
              <a:extLst>
                <a:ext uri="{FF2B5EF4-FFF2-40B4-BE49-F238E27FC236}">
                  <a16:creationId xmlns:a16="http://schemas.microsoft.com/office/drawing/2014/main" id="{AEBA3BF6-9DB8-4E33-9DCA-ED4D899C797E}"/>
                </a:ext>
              </a:extLst>
            </p:cNvPr>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16" tIns="45708" rIns="91416" bIns="45708" numCol="1" anchor="t" anchorCtr="0" compatLnSpc="1">
              <a:prstTxWarp prst="textNoShape">
                <a:avLst/>
              </a:prstTxWarp>
            </a:bodyPr>
            <a:lstStyle/>
            <a:p>
              <a:endParaRPr lang="zh-CN" altLang="en-US" sz="1799"/>
            </a:p>
          </p:txBody>
        </p:sp>
      </p:grpSp>
      <p:sp>
        <p:nvSpPr>
          <p:cNvPr id="16" name="文本框 32">
            <a:extLst>
              <a:ext uri="{FF2B5EF4-FFF2-40B4-BE49-F238E27FC236}">
                <a16:creationId xmlns:a16="http://schemas.microsoft.com/office/drawing/2014/main" id="{10444C6A-CC28-4D46-968F-0C8C5E0D4795}"/>
              </a:ext>
            </a:extLst>
          </p:cNvPr>
          <p:cNvSpPr txBox="1"/>
          <p:nvPr/>
        </p:nvSpPr>
        <p:spPr>
          <a:xfrm>
            <a:off x="8284799" y="4069540"/>
            <a:ext cx="2674130" cy="399981"/>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1999" b="0" dirty="0">
                <a:solidFill>
                  <a:schemeClr val="bg1">
                    <a:lumMod val="95000"/>
                  </a:schemeClr>
                </a:solidFill>
              </a:rPr>
              <a:t>2.3 </a:t>
            </a:r>
            <a:r>
              <a:rPr lang="zh-CN" altLang="en-US" sz="1999" b="0" dirty="0">
                <a:solidFill>
                  <a:schemeClr val="bg1">
                    <a:lumMod val="95000"/>
                  </a:schemeClr>
                </a:solidFill>
              </a:rPr>
              <a:t>数据分析主要平台</a:t>
            </a:r>
          </a:p>
        </p:txBody>
      </p:sp>
      <p:sp>
        <p:nvSpPr>
          <p:cNvPr id="20" name="文本框 33">
            <a:extLst>
              <a:ext uri="{FF2B5EF4-FFF2-40B4-BE49-F238E27FC236}">
                <a16:creationId xmlns:a16="http://schemas.microsoft.com/office/drawing/2014/main" id="{2ED79738-1586-4C15-94B2-EC5F4E0247BB}"/>
              </a:ext>
            </a:extLst>
          </p:cNvPr>
          <p:cNvSpPr txBox="1"/>
          <p:nvPr/>
        </p:nvSpPr>
        <p:spPr>
          <a:xfrm>
            <a:off x="8284799" y="4795582"/>
            <a:ext cx="1648208" cy="399981"/>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1999" b="0" dirty="0">
                <a:solidFill>
                  <a:schemeClr val="bg1">
                    <a:lumMod val="95000"/>
                  </a:schemeClr>
                </a:solidFill>
              </a:rPr>
              <a:t>2.4 </a:t>
            </a:r>
            <a:r>
              <a:rPr lang="zh-CN" altLang="en-US" sz="1999" b="0" dirty="0">
                <a:solidFill>
                  <a:schemeClr val="bg1">
                    <a:lumMod val="95000"/>
                  </a:schemeClr>
                </a:solidFill>
              </a:rPr>
              <a:t>整体流程</a:t>
            </a:r>
          </a:p>
        </p:txBody>
      </p:sp>
      <p:cxnSp>
        <p:nvCxnSpPr>
          <p:cNvPr id="21" name="直接连接符 20">
            <a:extLst>
              <a:ext uri="{FF2B5EF4-FFF2-40B4-BE49-F238E27FC236}">
                <a16:creationId xmlns:a16="http://schemas.microsoft.com/office/drawing/2014/main" id="{DE11B2D3-6A51-4A35-9F97-460BAE47C04F}"/>
              </a:ext>
            </a:extLst>
          </p:cNvPr>
          <p:cNvCxnSpPr/>
          <p:nvPr/>
        </p:nvCxnSpPr>
        <p:spPr>
          <a:xfrm flipV="1">
            <a:off x="7741220" y="4283338"/>
            <a:ext cx="0" cy="761758"/>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0C581C2-BF8F-4ADB-B1CC-8529E9D5C3BC}"/>
              </a:ext>
            </a:extLst>
          </p:cNvPr>
          <p:cNvCxnSpPr>
            <a:cxnSpLocks/>
          </p:cNvCxnSpPr>
          <p:nvPr/>
        </p:nvCxnSpPr>
        <p:spPr>
          <a:xfrm flipV="1">
            <a:off x="7741220" y="5045096"/>
            <a:ext cx="0" cy="359889"/>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83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106298A1-C61B-4C03-8919-295852D3E214}"/>
              </a:ext>
            </a:extLst>
          </p:cNvPr>
          <p:cNvGraphicFramePr>
            <a:graphicFrameLocks noGrp="1"/>
          </p:cNvGraphicFramePr>
          <p:nvPr>
            <p:extLst>
              <p:ext uri="{D42A27DB-BD31-4B8C-83A1-F6EECF244321}">
                <p14:modId xmlns:p14="http://schemas.microsoft.com/office/powerpoint/2010/main" val="555771335"/>
              </p:ext>
            </p:extLst>
          </p:nvPr>
        </p:nvGraphicFramePr>
        <p:xfrm>
          <a:off x="2795181" y="1748522"/>
          <a:ext cx="6601637" cy="4493000"/>
        </p:xfrm>
        <a:graphic>
          <a:graphicData uri="http://schemas.openxmlformats.org/drawingml/2006/table">
            <a:tbl>
              <a:tblPr firstRow="1" bandRow="1">
                <a:tableStyleId>{7E9639D4-E3E2-4D34-9284-5A2195B3D0D7}</a:tableStyleId>
              </a:tblPr>
              <a:tblGrid>
                <a:gridCol w="1657234">
                  <a:extLst>
                    <a:ext uri="{9D8B030D-6E8A-4147-A177-3AD203B41FA5}">
                      <a16:colId xmlns:a16="http://schemas.microsoft.com/office/drawing/2014/main" val="1204617835"/>
                    </a:ext>
                  </a:extLst>
                </a:gridCol>
                <a:gridCol w="4944403">
                  <a:extLst>
                    <a:ext uri="{9D8B030D-6E8A-4147-A177-3AD203B41FA5}">
                      <a16:colId xmlns:a16="http://schemas.microsoft.com/office/drawing/2014/main" val="3334869377"/>
                    </a:ext>
                  </a:extLst>
                </a:gridCol>
              </a:tblGrid>
              <a:tr h="349728">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4861811"/>
                  </a:ext>
                </a:extLst>
              </a:tr>
              <a:tr h="349728">
                <a:tc>
                  <a:txBody>
                    <a:bodyPr/>
                    <a:lstStyle/>
                    <a:p>
                      <a:r>
                        <a:rPr lang="zh-CN" altLang="en-US" dirty="0"/>
                        <a:t>数据库</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NCBI</a:t>
                      </a:r>
                      <a:r>
                        <a:rPr lang="zh-CN" altLang="en-US" dirty="0"/>
                        <a:t> </a:t>
                      </a:r>
                      <a:r>
                        <a:rPr lang="en-US" altLang="zh-CN" dirty="0"/>
                        <a:t>SRA </a:t>
                      </a:r>
                      <a:r>
                        <a:rPr lang="zh-CN" altLang="en-US" dirty="0"/>
                        <a:t>数据库</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65812"/>
                  </a:ext>
                </a:extLst>
              </a:tr>
              <a:tr h="349728">
                <a:tc>
                  <a:txBody>
                    <a:bodyPr/>
                    <a:lstStyle/>
                    <a:p>
                      <a:r>
                        <a:rPr lang="zh-CN" altLang="en-US" dirty="0"/>
                        <a:t>编号</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PRJNA633959</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1102947"/>
                  </a:ext>
                </a:extLst>
              </a:tr>
              <a:tr h="874321">
                <a:tc>
                  <a:txBody>
                    <a:bodyPr/>
                    <a:lstStyle/>
                    <a:p>
                      <a:r>
                        <a:rPr lang="zh-CN" altLang="en-US" dirty="0"/>
                        <a:t>样本数量</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100 </a:t>
                      </a:r>
                      <a:r>
                        <a:rPr lang="zh-CN" altLang="en-US" dirty="0"/>
                        <a:t>个 </a:t>
                      </a:r>
                      <a:r>
                        <a:rPr lang="en-US" altLang="zh-CN" dirty="0"/>
                        <a:t>AD </a:t>
                      </a:r>
                      <a:r>
                        <a:rPr lang="zh-CN" altLang="en-US" dirty="0"/>
                        <a:t>患者 ：</a:t>
                      </a:r>
                      <a:r>
                        <a:rPr lang="en-US" altLang="zh-CN" dirty="0"/>
                        <a:t>71 </a:t>
                      </a:r>
                      <a:r>
                        <a:rPr lang="zh-CN" altLang="en-US" dirty="0"/>
                        <a:t>个 健康对照组 （浙江省丽水市招募）</a:t>
                      </a:r>
                    </a:p>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3873824"/>
                  </a:ext>
                </a:extLst>
              </a:tr>
              <a:tr h="612025">
                <a:tc>
                  <a:txBody>
                    <a:bodyPr/>
                    <a:lstStyle/>
                    <a:p>
                      <a:r>
                        <a:rPr lang="zh-CN" altLang="en-US" dirty="0"/>
                        <a:t>测序平台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Miseq</a:t>
                      </a:r>
                      <a:r>
                        <a:rPr lang="zh-CN" altLang="en-US" dirty="0"/>
                        <a:t>，双端测序，</a:t>
                      </a:r>
                      <a:r>
                        <a:rPr lang="en-US" altLang="zh-CN" dirty="0"/>
                        <a:t>300bp</a:t>
                      </a:r>
                      <a:endParaRPr lang="zh-CN" altLang="en-US" dirty="0"/>
                    </a:p>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530778"/>
                  </a:ext>
                </a:extLst>
              </a:tr>
              <a:tr h="612025">
                <a:tc>
                  <a:txBody>
                    <a:bodyPr/>
                    <a:lstStyle/>
                    <a:p>
                      <a:r>
                        <a:rPr lang="zh-CN" altLang="en-US" dirty="0"/>
                        <a:t>扩增区</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16S rDNA V3-V4</a:t>
                      </a:r>
                      <a:r>
                        <a:rPr lang="zh-CN" altLang="en-US" dirty="0"/>
                        <a:t>区</a:t>
                      </a:r>
                    </a:p>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1948835"/>
                  </a:ext>
                </a:extLst>
              </a:tr>
              <a:tr h="1201160">
                <a:tc>
                  <a:txBody>
                    <a:bodyPr/>
                    <a:lstStyle/>
                    <a:p>
                      <a:r>
                        <a:rPr lang="zh-CN" altLang="en-US" dirty="0"/>
                        <a:t>扩增引物</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341F(5′-CCTACGGGNGGCWGCAG-3′)/805R (5′GACTACHVGGGTATCTAATCC-3′)</a:t>
                      </a:r>
                    </a:p>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1141947"/>
                  </a:ext>
                </a:extLst>
              </a:tr>
            </a:tbl>
          </a:graphicData>
        </a:graphic>
      </p:graphicFrame>
      <p:sp>
        <p:nvSpPr>
          <p:cNvPr id="17" name="标题 1">
            <a:extLst>
              <a:ext uri="{FF2B5EF4-FFF2-40B4-BE49-F238E27FC236}">
                <a16:creationId xmlns:a16="http://schemas.microsoft.com/office/drawing/2014/main" id="{7FDC602D-F763-4820-957E-6E0195242DE5}"/>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2.1 </a:t>
            </a:r>
            <a:r>
              <a:rPr lang="zh-CN" altLang="en-US" b="1" dirty="0">
                <a:solidFill>
                  <a:prstClr val="black"/>
                </a:solidFill>
                <a:latin typeface="Arial" panose="020B0604020202020204" pitchFamily="34" charset="0"/>
                <a:cs typeface="Arial" panose="020B0604020202020204" pitchFamily="34" charset="0"/>
              </a:rPr>
              <a:t>数据来源</a:t>
            </a:r>
            <a:endParaRPr lang="zh-CN" altLang="en-US" b="1" dirty="0">
              <a:latin typeface="+mj-ea"/>
            </a:endParaRPr>
          </a:p>
        </p:txBody>
      </p:sp>
    </p:spTree>
    <p:extLst>
      <p:ext uri="{BB962C8B-B14F-4D97-AF65-F5344CB8AC3E}">
        <p14:creationId xmlns:p14="http://schemas.microsoft.com/office/powerpoint/2010/main" val="80405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23A3EB0-2016-4118-A653-3E949182A614}"/>
              </a:ext>
            </a:extLst>
          </p:cNvPr>
          <p:cNvSpPr txBox="1"/>
          <p:nvPr/>
        </p:nvSpPr>
        <p:spPr>
          <a:xfrm>
            <a:off x="662159" y="1928761"/>
            <a:ext cx="4719273" cy="369332"/>
          </a:xfrm>
          <a:prstGeom prst="rect">
            <a:avLst/>
          </a:prstGeom>
          <a:solidFill>
            <a:srgbClr val="202A36"/>
          </a:solidFill>
        </p:spPr>
        <p:txBody>
          <a:bodyPr wrap="square">
            <a:spAutoFit/>
          </a:bodyPr>
          <a:lstStyle/>
          <a:p>
            <a:r>
              <a:rPr lang="zh-CN" altLang="en-US" b="1" dirty="0">
                <a:solidFill>
                  <a:schemeClr val="bg1"/>
                </a:solidFill>
              </a:rPr>
              <a:t>扩增子测序</a:t>
            </a:r>
          </a:p>
        </p:txBody>
      </p:sp>
      <p:sp>
        <p:nvSpPr>
          <p:cNvPr id="8" name="文本框 7">
            <a:extLst>
              <a:ext uri="{FF2B5EF4-FFF2-40B4-BE49-F238E27FC236}">
                <a16:creationId xmlns:a16="http://schemas.microsoft.com/office/drawing/2014/main" id="{89D42B1F-CBC5-47BA-8B5E-E9355787A8EF}"/>
              </a:ext>
            </a:extLst>
          </p:cNvPr>
          <p:cNvSpPr txBox="1"/>
          <p:nvPr/>
        </p:nvSpPr>
        <p:spPr>
          <a:xfrm>
            <a:off x="662158" y="4997440"/>
            <a:ext cx="4719273" cy="369332"/>
          </a:xfrm>
          <a:prstGeom prst="rect">
            <a:avLst/>
          </a:prstGeom>
          <a:solidFill>
            <a:srgbClr val="202A36"/>
          </a:solidFill>
        </p:spPr>
        <p:txBody>
          <a:bodyPr wrap="square">
            <a:spAutoFit/>
          </a:bodyPr>
          <a:lstStyle/>
          <a:p>
            <a:r>
              <a:rPr lang="en-US" altLang="zh-CN" b="1" dirty="0">
                <a:solidFill>
                  <a:schemeClr val="bg1"/>
                </a:solidFill>
              </a:rPr>
              <a:t>16s rRNA</a:t>
            </a:r>
            <a:endParaRPr lang="zh-CN" altLang="en-US" dirty="0">
              <a:solidFill>
                <a:schemeClr val="bg1"/>
              </a:solidFill>
            </a:endParaRPr>
          </a:p>
        </p:txBody>
      </p:sp>
      <p:sp>
        <p:nvSpPr>
          <p:cNvPr id="9" name="文本框 8">
            <a:extLst>
              <a:ext uri="{FF2B5EF4-FFF2-40B4-BE49-F238E27FC236}">
                <a16:creationId xmlns:a16="http://schemas.microsoft.com/office/drawing/2014/main" id="{3ED23755-6F44-4A18-823B-46D85CE00657}"/>
              </a:ext>
            </a:extLst>
          </p:cNvPr>
          <p:cNvSpPr txBox="1"/>
          <p:nvPr/>
        </p:nvSpPr>
        <p:spPr>
          <a:xfrm>
            <a:off x="662159" y="3562623"/>
            <a:ext cx="4719273" cy="369332"/>
          </a:xfrm>
          <a:prstGeom prst="rect">
            <a:avLst/>
          </a:prstGeom>
          <a:solidFill>
            <a:srgbClr val="202A36"/>
          </a:solidFill>
        </p:spPr>
        <p:txBody>
          <a:bodyPr wrap="square">
            <a:spAutoFit/>
          </a:bodyPr>
          <a:lstStyle/>
          <a:p>
            <a:r>
              <a:rPr lang="en-US" altLang="zh-CN" b="1" dirty="0">
                <a:solidFill>
                  <a:schemeClr val="bg1"/>
                </a:solidFill>
              </a:rPr>
              <a:t>16S </a:t>
            </a:r>
            <a:r>
              <a:rPr lang="zh-CN" altLang="en-US" b="1" dirty="0">
                <a:solidFill>
                  <a:schemeClr val="bg1"/>
                </a:solidFill>
              </a:rPr>
              <a:t>扩增子测序</a:t>
            </a:r>
            <a:endParaRPr lang="zh-CN" altLang="en-US" dirty="0">
              <a:solidFill>
                <a:schemeClr val="bg1"/>
              </a:solidFill>
            </a:endParaRPr>
          </a:p>
        </p:txBody>
      </p:sp>
      <p:sp>
        <p:nvSpPr>
          <p:cNvPr id="10" name="文本框 9">
            <a:extLst>
              <a:ext uri="{FF2B5EF4-FFF2-40B4-BE49-F238E27FC236}">
                <a16:creationId xmlns:a16="http://schemas.microsoft.com/office/drawing/2014/main" id="{583EC162-BDEC-40D3-9E14-E38BE2FF6532}"/>
              </a:ext>
            </a:extLst>
          </p:cNvPr>
          <p:cNvSpPr txBox="1"/>
          <p:nvPr/>
        </p:nvSpPr>
        <p:spPr>
          <a:xfrm>
            <a:off x="662159" y="2513992"/>
            <a:ext cx="471927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对特定长度的 </a:t>
            </a:r>
            <a:r>
              <a:rPr lang="en-US" altLang="zh-CN" dirty="0"/>
              <a:t>PCR </a:t>
            </a:r>
            <a:r>
              <a:rPr lang="zh-CN" altLang="en-US" dirty="0"/>
              <a:t>产物或者捕获的片段进行测序，目前主要是应用高通量测序技术对特定环境中特定遗传物质进行测序​</a:t>
            </a:r>
            <a:endParaRPr lang="en-US" altLang="zh-CN" dirty="0"/>
          </a:p>
        </p:txBody>
      </p:sp>
      <p:sp>
        <p:nvSpPr>
          <p:cNvPr id="11" name="文本框 10">
            <a:extLst>
              <a:ext uri="{FF2B5EF4-FFF2-40B4-BE49-F238E27FC236}">
                <a16:creationId xmlns:a16="http://schemas.microsoft.com/office/drawing/2014/main" id="{7DDA5A11-0D74-4FAD-A559-1C88F3224986}"/>
              </a:ext>
            </a:extLst>
          </p:cNvPr>
          <p:cNvSpPr txBox="1"/>
          <p:nvPr/>
        </p:nvSpPr>
        <p:spPr>
          <a:xfrm>
            <a:off x="518337" y="3963188"/>
            <a:ext cx="4719273" cy="923330"/>
          </a:xfrm>
          <a:prstGeom prst="rect">
            <a:avLst/>
          </a:prstGeom>
          <a:noFill/>
        </p:spPr>
        <p:txBody>
          <a:bodyPr wrap="square">
            <a:spAutoFit/>
          </a:bodyPr>
          <a:lstStyle/>
          <a:p>
            <a:r>
              <a:rPr lang="zh-CN" altLang="en-US" dirty="0"/>
              <a:t>只对细菌基因组中的 </a:t>
            </a:r>
            <a:r>
              <a:rPr lang="en-US" altLang="zh-CN" dirty="0"/>
              <a:t>16S rDNA </a:t>
            </a:r>
            <a:r>
              <a:rPr lang="zh-CN" altLang="en-US" dirty="0"/>
              <a:t>进行测序。</a:t>
            </a:r>
            <a:r>
              <a:rPr lang="en-US" altLang="zh-CN" dirty="0"/>
              <a:t>16S rDNA </a:t>
            </a:r>
            <a:r>
              <a:rPr lang="zh-CN" altLang="en-US" dirty="0"/>
              <a:t>是编码 </a:t>
            </a:r>
            <a:r>
              <a:rPr lang="en-US" altLang="zh-CN" dirty="0"/>
              <a:t>16S rRNA </a:t>
            </a:r>
            <a:r>
              <a:rPr lang="zh-CN" altLang="en-US" dirty="0"/>
              <a:t>的基因，存在于所有细菌基因组。​</a:t>
            </a:r>
            <a:endParaRPr lang="en-US" altLang="zh-CN" dirty="0"/>
          </a:p>
        </p:txBody>
      </p:sp>
      <p:sp>
        <p:nvSpPr>
          <p:cNvPr id="12" name="文本框 11">
            <a:extLst>
              <a:ext uri="{FF2B5EF4-FFF2-40B4-BE49-F238E27FC236}">
                <a16:creationId xmlns:a16="http://schemas.microsoft.com/office/drawing/2014/main" id="{CCD41C8E-19AD-4BB7-BA92-FA232B9CD71A}"/>
              </a:ext>
            </a:extLst>
          </p:cNvPr>
          <p:cNvSpPr txBox="1"/>
          <p:nvPr/>
        </p:nvSpPr>
        <p:spPr>
          <a:xfrm>
            <a:off x="518337" y="5366772"/>
            <a:ext cx="5028314" cy="923330"/>
          </a:xfrm>
          <a:prstGeom prst="rect">
            <a:avLst/>
          </a:prstGeom>
          <a:noFill/>
        </p:spPr>
        <p:txBody>
          <a:bodyPr wrap="square">
            <a:spAutoFit/>
          </a:bodyPr>
          <a:lstStyle/>
          <a:p>
            <a:r>
              <a:rPr lang="zh-CN" altLang="en-US" dirty="0"/>
              <a:t>相当于是原核微生物的“身份证”，具有高度的保守性。保守区与可变区间隔排列，其中的可变区一般具有菌种特异性，可以用来识别微生物</a:t>
            </a:r>
          </a:p>
        </p:txBody>
      </p:sp>
      <p:sp>
        <p:nvSpPr>
          <p:cNvPr id="13" name="文本框 12">
            <a:extLst>
              <a:ext uri="{FF2B5EF4-FFF2-40B4-BE49-F238E27FC236}">
                <a16:creationId xmlns:a16="http://schemas.microsoft.com/office/drawing/2014/main" id="{79186592-61DB-47AC-B26B-00FB936B4506}"/>
              </a:ext>
            </a:extLst>
          </p:cNvPr>
          <p:cNvSpPr txBox="1"/>
          <p:nvPr/>
        </p:nvSpPr>
        <p:spPr>
          <a:xfrm>
            <a:off x="6501530" y="1943140"/>
            <a:ext cx="5191200" cy="369332"/>
          </a:xfrm>
          <a:prstGeom prst="rect">
            <a:avLst/>
          </a:prstGeom>
          <a:solidFill>
            <a:srgbClr val="202A36"/>
          </a:solidFill>
        </p:spPr>
        <p:txBody>
          <a:bodyPr wrap="square">
            <a:spAutoFit/>
          </a:bodyPr>
          <a:lstStyle/>
          <a:p>
            <a:r>
              <a:rPr lang="en-US" altLang="zh-CN" b="1" dirty="0">
                <a:solidFill>
                  <a:schemeClr val="bg1"/>
                </a:solidFill>
              </a:rPr>
              <a:t>16S </a:t>
            </a:r>
            <a:r>
              <a:rPr lang="zh-CN" altLang="en-US" b="1" dirty="0">
                <a:solidFill>
                  <a:schemeClr val="bg1"/>
                </a:solidFill>
              </a:rPr>
              <a:t>扩增子测序与宏基因组测序比较</a:t>
            </a:r>
            <a:endParaRPr lang="zh-CN" altLang="en-US" dirty="0">
              <a:solidFill>
                <a:schemeClr val="bg1"/>
              </a:solidFill>
            </a:endParaRPr>
          </a:p>
        </p:txBody>
      </p:sp>
      <p:sp>
        <p:nvSpPr>
          <p:cNvPr id="14" name="文本框 13">
            <a:extLst>
              <a:ext uri="{FF2B5EF4-FFF2-40B4-BE49-F238E27FC236}">
                <a16:creationId xmlns:a16="http://schemas.microsoft.com/office/drawing/2014/main" id="{2A3CB114-F96E-48C6-8F9B-32C363ECB3E9}"/>
              </a:ext>
            </a:extLst>
          </p:cNvPr>
          <p:cNvSpPr txBox="1"/>
          <p:nvPr/>
        </p:nvSpPr>
        <p:spPr>
          <a:xfrm>
            <a:off x="6451264" y="2564924"/>
            <a:ext cx="5191200" cy="1754326"/>
          </a:xfrm>
          <a:prstGeom prst="rect">
            <a:avLst/>
          </a:prstGeom>
          <a:noFill/>
        </p:spPr>
        <p:txBody>
          <a:bodyPr wrap="square">
            <a:spAutoFit/>
          </a:bodyPr>
          <a:lstStyle/>
          <a:p>
            <a:r>
              <a:rPr lang="en-US" altLang="zh-CN" dirty="0"/>
              <a:t>16S </a:t>
            </a:r>
            <a:r>
              <a:rPr lang="zh-CN" altLang="en-US" dirty="0"/>
              <a:t>测序成本较低，适合大样本的研究，但 </a:t>
            </a:r>
            <a:r>
              <a:rPr lang="en-US" altLang="zh-CN" dirty="0"/>
              <a:t>16S </a:t>
            </a:r>
            <a:r>
              <a:rPr lang="zh-CN" altLang="en-US" dirty="0"/>
              <a:t>测序得到的序列很多注释不到种水平​。而宏基因组测序则能鉴定微生物到种水平甚至菌株水平。因此主要研究群落的物种组成、物种间的进化关系以及群落的多样性，而宏基因组测序还可以进行基因和功能层面的深入研究。</a:t>
            </a:r>
          </a:p>
        </p:txBody>
      </p:sp>
      <p:cxnSp>
        <p:nvCxnSpPr>
          <p:cNvPr id="15" name="直接箭头连接符 14">
            <a:extLst>
              <a:ext uri="{FF2B5EF4-FFF2-40B4-BE49-F238E27FC236}">
                <a16:creationId xmlns:a16="http://schemas.microsoft.com/office/drawing/2014/main" id="{0DD6B8F4-292E-4BC4-8671-EB03E0C62E5C}"/>
              </a:ext>
            </a:extLst>
          </p:cNvPr>
          <p:cNvCxnSpPr/>
          <p:nvPr/>
        </p:nvCxnSpPr>
        <p:spPr>
          <a:xfrm flipV="1">
            <a:off x="5546651" y="2434856"/>
            <a:ext cx="790354" cy="1127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任意多边形: 形状 15">
            <a:extLst>
              <a:ext uri="{FF2B5EF4-FFF2-40B4-BE49-F238E27FC236}">
                <a16:creationId xmlns:a16="http://schemas.microsoft.com/office/drawing/2014/main" id="{7CF8162C-5703-4E5D-BC73-14B488855DD0}"/>
              </a:ext>
            </a:extLst>
          </p:cNvPr>
          <p:cNvSpPr/>
          <p:nvPr/>
        </p:nvSpPr>
        <p:spPr>
          <a:xfrm flipH="1">
            <a:off x="311190" y="2190972"/>
            <a:ext cx="504486" cy="1371651"/>
          </a:xfrm>
          <a:custGeom>
            <a:avLst/>
            <a:gdLst>
              <a:gd name="connsiteX0" fmla="*/ 0 w 2434856"/>
              <a:gd name="connsiteY0" fmla="*/ 138224 h 138224"/>
              <a:gd name="connsiteX1" fmla="*/ 2392325 w 2434856"/>
              <a:gd name="connsiteY1" fmla="*/ 0 h 138224"/>
              <a:gd name="connsiteX2" fmla="*/ 2434856 w 2434856"/>
              <a:gd name="connsiteY2" fmla="*/ 0 h 138224"/>
              <a:gd name="connsiteX0" fmla="*/ 0 w 2434856"/>
              <a:gd name="connsiteY0" fmla="*/ 138224 h 138224"/>
              <a:gd name="connsiteX1" fmla="*/ 2392325 w 2434856"/>
              <a:gd name="connsiteY1" fmla="*/ 0 h 138224"/>
              <a:gd name="connsiteX2" fmla="*/ 2434856 w 2434856"/>
              <a:gd name="connsiteY2" fmla="*/ 0 h 138224"/>
              <a:gd name="connsiteX0" fmla="*/ 0 w 2434856"/>
              <a:gd name="connsiteY0" fmla="*/ 138224 h 289377"/>
              <a:gd name="connsiteX1" fmla="*/ 2392325 w 2434856"/>
              <a:gd name="connsiteY1" fmla="*/ 0 h 289377"/>
              <a:gd name="connsiteX2" fmla="*/ 2434856 w 2434856"/>
              <a:gd name="connsiteY2" fmla="*/ 0 h 289377"/>
              <a:gd name="connsiteX0" fmla="*/ 0 w 2434856"/>
              <a:gd name="connsiteY0" fmla="*/ 138224 h 364042"/>
              <a:gd name="connsiteX1" fmla="*/ 2392325 w 2434856"/>
              <a:gd name="connsiteY1" fmla="*/ 0 h 364042"/>
              <a:gd name="connsiteX2" fmla="*/ 2434856 w 2434856"/>
              <a:gd name="connsiteY2" fmla="*/ 0 h 364042"/>
              <a:gd name="connsiteX0" fmla="*/ 0 w 1648047"/>
              <a:gd name="connsiteY0" fmla="*/ 0 h 538373"/>
              <a:gd name="connsiteX1" fmla="*/ 1605516 w 1648047"/>
              <a:gd name="connsiteY1" fmla="*/ 520994 h 538373"/>
              <a:gd name="connsiteX2" fmla="*/ 1648047 w 1648047"/>
              <a:gd name="connsiteY2" fmla="*/ 520994 h 538373"/>
              <a:gd name="connsiteX0" fmla="*/ 0 w 2214860"/>
              <a:gd name="connsiteY0" fmla="*/ 0 h 520994"/>
              <a:gd name="connsiteX1" fmla="*/ 1605516 w 2214860"/>
              <a:gd name="connsiteY1" fmla="*/ 520994 h 520994"/>
              <a:gd name="connsiteX2" fmla="*/ 1648047 w 2214860"/>
              <a:gd name="connsiteY2" fmla="*/ 520994 h 520994"/>
              <a:gd name="connsiteX0" fmla="*/ 0 w 1921190"/>
              <a:gd name="connsiteY0" fmla="*/ 0 h 525318"/>
              <a:gd name="connsiteX1" fmla="*/ 1258734 w 1921190"/>
              <a:gd name="connsiteY1" fmla="*/ 525318 h 525318"/>
              <a:gd name="connsiteX2" fmla="*/ 1301265 w 1921190"/>
              <a:gd name="connsiteY2" fmla="*/ 525318 h 525318"/>
              <a:gd name="connsiteX0" fmla="*/ 0 w 1620724"/>
              <a:gd name="connsiteY0" fmla="*/ 21730 h 547048"/>
              <a:gd name="connsiteX1" fmla="*/ 1582834 w 1620724"/>
              <a:gd name="connsiteY1" fmla="*/ 44004 h 547048"/>
              <a:gd name="connsiteX2" fmla="*/ 1258734 w 1620724"/>
              <a:gd name="connsiteY2" fmla="*/ 547048 h 547048"/>
              <a:gd name="connsiteX3" fmla="*/ 1301265 w 1620724"/>
              <a:gd name="connsiteY3" fmla="*/ 547048 h 547048"/>
              <a:gd name="connsiteX0" fmla="*/ 0 w 611905"/>
              <a:gd name="connsiteY0" fmla="*/ 1152 h 565385"/>
              <a:gd name="connsiteX1" fmla="*/ 574015 w 611905"/>
              <a:gd name="connsiteY1" fmla="*/ 62341 h 565385"/>
              <a:gd name="connsiteX2" fmla="*/ 249915 w 611905"/>
              <a:gd name="connsiteY2" fmla="*/ 565385 h 565385"/>
              <a:gd name="connsiteX3" fmla="*/ 292446 w 611905"/>
              <a:gd name="connsiteY3" fmla="*/ 565385 h 565385"/>
              <a:gd name="connsiteX0" fmla="*/ 0 w 1084789"/>
              <a:gd name="connsiteY0" fmla="*/ 6532 h 557794"/>
              <a:gd name="connsiteX1" fmla="*/ 1046899 w 1084789"/>
              <a:gd name="connsiteY1" fmla="*/ 54750 h 557794"/>
              <a:gd name="connsiteX2" fmla="*/ 722799 w 1084789"/>
              <a:gd name="connsiteY2" fmla="*/ 557794 h 557794"/>
              <a:gd name="connsiteX3" fmla="*/ 765330 w 1084789"/>
              <a:gd name="connsiteY3" fmla="*/ 557794 h 557794"/>
              <a:gd name="connsiteX0" fmla="*/ 0 w 1495808"/>
              <a:gd name="connsiteY0" fmla="*/ 6532 h 557794"/>
              <a:gd name="connsiteX1" fmla="*/ 1046899 w 1495808"/>
              <a:gd name="connsiteY1" fmla="*/ 54750 h 557794"/>
              <a:gd name="connsiteX2" fmla="*/ 722799 w 1495808"/>
              <a:gd name="connsiteY2" fmla="*/ 557794 h 557794"/>
              <a:gd name="connsiteX3" fmla="*/ 765330 w 1495808"/>
              <a:gd name="connsiteY3" fmla="*/ 557794 h 557794"/>
            </a:gdLst>
            <a:ahLst/>
            <a:cxnLst>
              <a:cxn ang="0">
                <a:pos x="connsiteX0" y="connsiteY0"/>
              </a:cxn>
              <a:cxn ang="0">
                <a:pos x="connsiteX1" y="connsiteY1"/>
              </a:cxn>
              <a:cxn ang="0">
                <a:pos x="connsiteX2" y="connsiteY2"/>
              </a:cxn>
              <a:cxn ang="0">
                <a:pos x="connsiteX3" y="connsiteY3"/>
              </a:cxn>
            </a:cxnLst>
            <a:rect l="l" t="t" r="r" b="b"/>
            <a:pathLst>
              <a:path w="1495808" h="557794">
                <a:moveTo>
                  <a:pt x="0" y="6532"/>
                </a:moveTo>
                <a:cubicBezTo>
                  <a:pt x="11600" y="12406"/>
                  <a:pt x="837110" y="-32803"/>
                  <a:pt x="1046899" y="54750"/>
                </a:cubicBezTo>
                <a:cubicBezTo>
                  <a:pt x="2297035" y="414704"/>
                  <a:pt x="517522" y="476115"/>
                  <a:pt x="722799" y="557794"/>
                </a:cubicBezTo>
                <a:lnTo>
                  <a:pt x="765330" y="557794"/>
                </a:lnTo>
              </a:path>
            </a:pathLst>
          </a:cu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41FD0641-F9FB-4A8A-A5F8-2FC4DA66C9E2}"/>
              </a:ext>
            </a:extLst>
          </p:cNvPr>
          <p:cNvSpPr/>
          <p:nvPr/>
        </p:nvSpPr>
        <p:spPr>
          <a:xfrm rot="11022392">
            <a:off x="262631" y="3791154"/>
            <a:ext cx="438982" cy="1488076"/>
          </a:xfrm>
          <a:custGeom>
            <a:avLst/>
            <a:gdLst>
              <a:gd name="connsiteX0" fmla="*/ 0 w 2434856"/>
              <a:gd name="connsiteY0" fmla="*/ 138224 h 138224"/>
              <a:gd name="connsiteX1" fmla="*/ 2392325 w 2434856"/>
              <a:gd name="connsiteY1" fmla="*/ 0 h 138224"/>
              <a:gd name="connsiteX2" fmla="*/ 2434856 w 2434856"/>
              <a:gd name="connsiteY2" fmla="*/ 0 h 138224"/>
              <a:gd name="connsiteX0" fmla="*/ 0 w 2434856"/>
              <a:gd name="connsiteY0" fmla="*/ 138224 h 138224"/>
              <a:gd name="connsiteX1" fmla="*/ 2392325 w 2434856"/>
              <a:gd name="connsiteY1" fmla="*/ 0 h 138224"/>
              <a:gd name="connsiteX2" fmla="*/ 2434856 w 2434856"/>
              <a:gd name="connsiteY2" fmla="*/ 0 h 138224"/>
              <a:gd name="connsiteX0" fmla="*/ 0 w 2434856"/>
              <a:gd name="connsiteY0" fmla="*/ 138224 h 289377"/>
              <a:gd name="connsiteX1" fmla="*/ 2392325 w 2434856"/>
              <a:gd name="connsiteY1" fmla="*/ 0 h 289377"/>
              <a:gd name="connsiteX2" fmla="*/ 2434856 w 2434856"/>
              <a:gd name="connsiteY2" fmla="*/ 0 h 289377"/>
              <a:gd name="connsiteX0" fmla="*/ 0 w 2434856"/>
              <a:gd name="connsiteY0" fmla="*/ 138224 h 364042"/>
              <a:gd name="connsiteX1" fmla="*/ 2392325 w 2434856"/>
              <a:gd name="connsiteY1" fmla="*/ 0 h 364042"/>
              <a:gd name="connsiteX2" fmla="*/ 2434856 w 2434856"/>
              <a:gd name="connsiteY2" fmla="*/ 0 h 364042"/>
              <a:gd name="connsiteX0" fmla="*/ 0 w 1648047"/>
              <a:gd name="connsiteY0" fmla="*/ 0 h 538373"/>
              <a:gd name="connsiteX1" fmla="*/ 1605516 w 1648047"/>
              <a:gd name="connsiteY1" fmla="*/ 520994 h 538373"/>
              <a:gd name="connsiteX2" fmla="*/ 1648047 w 1648047"/>
              <a:gd name="connsiteY2" fmla="*/ 520994 h 538373"/>
              <a:gd name="connsiteX0" fmla="*/ 0 w 2214860"/>
              <a:gd name="connsiteY0" fmla="*/ 0 h 520994"/>
              <a:gd name="connsiteX1" fmla="*/ 1605516 w 2214860"/>
              <a:gd name="connsiteY1" fmla="*/ 520994 h 520994"/>
              <a:gd name="connsiteX2" fmla="*/ 1648047 w 2214860"/>
              <a:gd name="connsiteY2" fmla="*/ 520994 h 520994"/>
              <a:gd name="connsiteX0" fmla="*/ 0 w 1921190"/>
              <a:gd name="connsiteY0" fmla="*/ 0 h 525318"/>
              <a:gd name="connsiteX1" fmla="*/ 1258734 w 1921190"/>
              <a:gd name="connsiteY1" fmla="*/ 525318 h 525318"/>
              <a:gd name="connsiteX2" fmla="*/ 1301265 w 1921190"/>
              <a:gd name="connsiteY2" fmla="*/ 525318 h 525318"/>
              <a:gd name="connsiteX0" fmla="*/ 0 w 1620724"/>
              <a:gd name="connsiteY0" fmla="*/ 21730 h 547048"/>
              <a:gd name="connsiteX1" fmla="*/ 1582834 w 1620724"/>
              <a:gd name="connsiteY1" fmla="*/ 44004 h 547048"/>
              <a:gd name="connsiteX2" fmla="*/ 1258734 w 1620724"/>
              <a:gd name="connsiteY2" fmla="*/ 547048 h 547048"/>
              <a:gd name="connsiteX3" fmla="*/ 1301265 w 1620724"/>
              <a:gd name="connsiteY3" fmla="*/ 547048 h 547048"/>
              <a:gd name="connsiteX0" fmla="*/ 0 w 611905"/>
              <a:gd name="connsiteY0" fmla="*/ 1152 h 565385"/>
              <a:gd name="connsiteX1" fmla="*/ 574015 w 611905"/>
              <a:gd name="connsiteY1" fmla="*/ 62341 h 565385"/>
              <a:gd name="connsiteX2" fmla="*/ 249915 w 611905"/>
              <a:gd name="connsiteY2" fmla="*/ 565385 h 565385"/>
              <a:gd name="connsiteX3" fmla="*/ 292446 w 611905"/>
              <a:gd name="connsiteY3" fmla="*/ 565385 h 565385"/>
              <a:gd name="connsiteX0" fmla="*/ 0 w 1084789"/>
              <a:gd name="connsiteY0" fmla="*/ 6532 h 557794"/>
              <a:gd name="connsiteX1" fmla="*/ 1046899 w 1084789"/>
              <a:gd name="connsiteY1" fmla="*/ 54750 h 557794"/>
              <a:gd name="connsiteX2" fmla="*/ 722799 w 1084789"/>
              <a:gd name="connsiteY2" fmla="*/ 557794 h 557794"/>
              <a:gd name="connsiteX3" fmla="*/ 765330 w 1084789"/>
              <a:gd name="connsiteY3" fmla="*/ 557794 h 557794"/>
              <a:gd name="connsiteX0" fmla="*/ 0 w 1495808"/>
              <a:gd name="connsiteY0" fmla="*/ 6532 h 557794"/>
              <a:gd name="connsiteX1" fmla="*/ 1046899 w 1495808"/>
              <a:gd name="connsiteY1" fmla="*/ 54750 h 557794"/>
              <a:gd name="connsiteX2" fmla="*/ 722799 w 1495808"/>
              <a:gd name="connsiteY2" fmla="*/ 557794 h 557794"/>
              <a:gd name="connsiteX3" fmla="*/ 765330 w 1495808"/>
              <a:gd name="connsiteY3" fmla="*/ 557794 h 557794"/>
            </a:gdLst>
            <a:ahLst/>
            <a:cxnLst>
              <a:cxn ang="0">
                <a:pos x="connsiteX0" y="connsiteY0"/>
              </a:cxn>
              <a:cxn ang="0">
                <a:pos x="connsiteX1" y="connsiteY1"/>
              </a:cxn>
              <a:cxn ang="0">
                <a:pos x="connsiteX2" y="connsiteY2"/>
              </a:cxn>
              <a:cxn ang="0">
                <a:pos x="connsiteX3" y="connsiteY3"/>
              </a:cxn>
            </a:cxnLst>
            <a:rect l="l" t="t" r="r" b="b"/>
            <a:pathLst>
              <a:path w="1495808" h="557794">
                <a:moveTo>
                  <a:pt x="0" y="6532"/>
                </a:moveTo>
                <a:cubicBezTo>
                  <a:pt x="11600" y="12406"/>
                  <a:pt x="837110" y="-32803"/>
                  <a:pt x="1046899" y="54750"/>
                </a:cubicBezTo>
                <a:cubicBezTo>
                  <a:pt x="2297035" y="414704"/>
                  <a:pt x="517522" y="476115"/>
                  <a:pt x="722799" y="557794"/>
                </a:cubicBezTo>
                <a:lnTo>
                  <a:pt x="765330" y="557794"/>
                </a:lnTo>
              </a:path>
            </a:pathLst>
          </a:cu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标题 1">
            <a:extLst>
              <a:ext uri="{FF2B5EF4-FFF2-40B4-BE49-F238E27FC236}">
                <a16:creationId xmlns:a16="http://schemas.microsoft.com/office/drawing/2014/main" id="{404DBFD8-4666-415F-9595-D6DF07EED9FA}"/>
              </a:ext>
            </a:extLst>
          </p:cNvPr>
          <p:cNvSpPr txBox="1">
            <a:spLocks/>
          </p:cNvSpPr>
          <p:nvPr/>
        </p:nvSpPr>
        <p:spPr>
          <a:xfrm>
            <a:off x="36150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prstClr val="black"/>
                </a:solidFill>
                <a:latin typeface="Arial" panose="020B0604020202020204" pitchFamily="34" charset="0"/>
                <a:cs typeface="Arial" panose="020B0604020202020204" pitchFamily="34" charset="0"/>
              </a:rPr>
              <a:t>2.2 16S </a:t>
            </a:r>
            <a:r>
              <a:rPr lang="zh-CN" altLang="en-US" b="1" dirty="0">
                <a:solidFill>
                  <a:prstClr val="black"/>
                </a:solidFill>
                <a:latin typeface="Arial" panose="020B0604020202020204" pitchFamily="34" charset="0"/>
                <a:cs typeface="Arial" panose="020B0604020202020204" pitchFamily="34" charset="0"/>
              </a:rPr>
              <a:t>扩增子测序技术介绍</a:t>
            </a:r>
            <a:endParaRPr lang="zh-CN" altLang="en-US" b="1" dirty="0">
              <a:latin typeface="+mj-ea"/>
            </a:endParaRPr>
          </a:p>
        </p:txBody>
      </p:sp>
    </p:spTree>
    <p:extLst>
      <p:ext uri="{BB962C8B-B14F-4D97-AF65-F5344CB8AC3E}">
        <p14:creationId xmlns:p14="http://schemas.microsoft.com/office/powerpoint/2010/main" val="18717588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2426</TotalTime>
  <Words>2652</Words>
  <Application>Microsoft Office PowerPoint</Application>
  <PresentationFormat>宽屏</PresentationFormat>
  <Paragraphs>264</Paragraphs>
  <Slides>22</Slides>
  <Notes>20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4" baseType="lpstr">
      <vt:lpstr>-apple-system</vt:lpstr>
      <vt:lpstr>FandolSong-Regular-Identity-H</vt:lpstr>
      <vt:lpstr>PingFangSC</vt:lpstr>
      <vt:lpstr>TimesNewRomanPSMT</vt:lpstr>
      <vt:lpstr>等线</vt:lpstr>
      <vt:lpstr>等线 Light</vt:lpstr>
      <vt:lpstr>方正兰亭黑简体</vt:lpstr>
      <vt:lpstr>微软雅黑</vt:lpstr>
      <vt:lpstr>Arial</vt:lpstr>
      <vt:lpstr>Fira Code</vt:lpstr>
      <vt:lpstr>Office 主题​​</vt:lpstr>
      <vt:lpstr>Acrobat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AD 患者肠道微生物组成的相对失调​</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苏 济雄</dc:creator>
  <cp:lastModifiedBy>苏 济雄</cp:lastModifiedBy>
  <cp:revision>14</cp:revision>
  <dcterms:created xsi:type="dcterms:W3CDTF">2022-01-03T02:26:57Z</dcterms:created>
  <dcterms:modified xsi:type="dcterms:W3CDTF">2022-01-06T04:19:38Z</dcterms:modified>
</cp:coreProperties>
</file>